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256" r:id="rId2"/>
    <p:sldId id="259" r:id="rId3"/>
    <p:sldId id="264" r:id="rId4"/>
    <p:sldId id="266" r:id="rId5"/>
    <p:sldId id="267" r:id="rId6"/>
    <p:sldId id="268" r:id="rId7"/>
    <p:sldId id="269" r:id="rId8"/>
    <p:sldId id="271" r:id="rId9"/>
    <p:sldId id="260" r:id="rId10"/>
    <p:sldId id="272" r:id="rId11"/>
    <p:sldId id="263" r:id="rId12"/>
    <p:sldId id="25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62"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A3F9"/>
    <a:srgbClr val="0432FF"/>
    <a:srgbClr val="FF9300"/>
    <a:srgbClr val="00FA00"/>
    <a:srgbClr val="FF918D"/>
    <a:srgbClr val="FF7E79"/>
    <a:srgbClr val="73FEFF"/>
    <a:srgbClr val="062458"/>
    <a:srgbClr val="052058"/>
    <a:srgbClr val="11264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259" autoAdjust="0"/>
    <p:restoredTop sz="96291" autoAdjust="0"/>
  </p:normalViewPr>
  <p:slideViewPr>
    <p:cSldViewPr snapToGrid="0" snapToObjects="1">
      <p:cViewPr varScale="1">
        <p:scale>
          <a:sx n="175" d="100"/>
          <a:sy n="175" d="100"/>
        </p:scale>
        <p:origin x="160" y="392"/>
      </p:cViewPr>
      <p:guideLst>
        <p:guide orient="horz" pos="4162"/>
        <p:guide pos="3844"/>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DAF8F9-169D-44DB-85CA-273403A7B9DE}" type="datetimeFigureOut">
              <a:rPr lang="en-US" smtClean="0"/>
              <a:t>11/7/22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58C562-8B63-4E12-9383-291BCD3F64FA}" type="slidenum">
              <a:rPr lang="en-US" smtClean="0"/>
              <a:t>‹#›</a:t>
            </a:fld>
            <a:endParaRPr lang="en-US"/>
          </a:p>
        </p:txBody>
      </p:sp>
    </p:spTree>
    <p:extLst>
      <p:ext uri="{BB962C8B-B14F-4D97-AF65-F5344CB8AC3E}">
        <p14:creationId xmlns:p14="http://schemas.microsoft.com/office/powerpoint/2010/main" val="592870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_HercA">
    <p:spTree>
      <p:nvGrpSpPr>
        <p:cNvPr id="1" name=""/>
        <p:cNvGrpSpPr/>
        <p:nvPr/>
      </p:nvGrpSpPr>
      <p:grpSpPr>
        <a:xfrm>
          <a:off x="0" y="0"/>
          <a:ext cx="0" cy="0"/>
          <a:chOff x="0" y="0"/>
          <a:chExt cx="0" cy="0"/>
        </a:xfrm>
      </p:grpSpPr>
      <p:sp>
        <p:nvSpPr>
          <p:cNvPr id="11" name="Freeform 10"/>
          <p:cNvSpPr/>
          <p:nvPr userDrawn="1"/>
        </p:nvSpPr>
        <p:spPr>
          <a:xfrm>
            <a:off x="0" y="4673473"/>
            <a:ext cx="12420599" cy="2184528"/>
          </a:xfrm>
          <a:custGeom>
            <a:avLst/>
            <a:gdLst>
              <a:gd name="connsiteX0" fmla="*/ 0 w 9393008"/>
              <a:gd name="connsiteY0" fmla="*/ 58023 h 734959"/>
              <a:gd name="connsiteX1" fmla="*/ 1921150 w 9393008"/>
              <a:gd name="connsiteY1" fmla="*/ 193410 h 734959"/>
              <a:gd name="connsiteX2" fmla="*/ 2965534 w 9393008"/>
              <a:gd name="connsiteY2" fmla="*/ 238540 h 734959"/>
              <a:gd name="connsiteX3" fmla="*/ 3829407 w 9393008"/>
              <a:gd name="connsiteY3" fmla="*/ 199857 h 734959"/>
              <a:gd name="connsiteX4" fmla="*/ 4583684 w 9393008"/>
              <a:gd name="connsiteY4" fmla="*/ 148281 h 734959"/>
              <a:gd name="connsiteX5" fmla="*/ 6124473 w 9393008"/>
              <a:gd name="connsiteY5" fmla="*/ 38682 h 734959"/>
              <a:gd name="connsiteX6" fmla="*/ 7723283 w 9393008"/>
              <a:gd name="connsiteY6" fmla="*/ 0 h 734959"/>
              <a:gd name="connsiteX7" fmla="*/ 9077114 w 9393008"/>
              <a:gd name="connsiteY7" fmla="*/ 58023 h 734959"/>
              <a:gd name="connsiteX8" fmla="*/ 9393008 w 9393008"/>
              <a:gd name="connsiteY8" fmla="*/ 90258 h 734959"/>
              <a:gd name="connsiteX9" fmla="*/ 9386561 w 9393008"/>
              <a:gd name="connsiteY9" fmla="*/ 728512 h 734959"/>
              <a:gd name="connsiteX10" fmla="*/ 51574 w 9393008"/>
              <a:gd name="connsiteY10" fmla="*/ 734959 h 734959"/>
              <a:gd name="connsiteX11" fmla="*/ 0 w 9393008"/>
              <a:gd name="connsiteY11" fmla="*/ 58023 h 734959"/>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38111"/>
              <a:gd name="connsiteX1" fmla="*/ 1921150 w 9393008"/>
              <a:gd name="connsiteY1" fmla="*/ 193410 h 838111"/>
              <a:gd name="connsiteX2" fmla="*/ 2965534 w 9393008"/>
              <a:gd name="connsiteY2" fmla="*/ 238540 h 838111"/>
              <a:gd name="connsiteX3" fmla="*/ 3829407 w 9393008"/>
              <a:gd name="connsiteY3" fmla="*/ 199857 h 838111"/>
              <a:gd name="connsiteX4" fmla="*/ 4583684 w 9393008"/>
              <a:gd name="connsiteY4" fmla="*/ 148281 h 838111"/>
              <a:gd name="connsiteX5" fmla="*/ 6124473 w 9393008"/>
              <a:gd name="connsiteY5" fmla="*/ 38682 h 838111"/>
              <a:gd name="connsiteX6" fmla="*/ 7723283 w 9393008"/>
              <a:gd name="connsiteY6" fmla="*/ 0 h 838111"/>
              <a:gd name="connsiteX7" fmla="*/ 9077114 w 9393008"/>
              <a:gd name="connsiteY7" fmla="*/ 58023 h 838111"/>
              <a:gd name="connsiteX8" fmla="*/ 9393008 w 9393008"/>
              <a:gd name="connsiteY8" fmla="*/ 90258 h 838111"/>
              <a:gd name="connsiteX9" fmla="*/ 9386561 w 9393008"/>
              <a:gd name="connsiteY9" fmla="*/ 838111 h 838111"/>
              <a:gd name="connsiteX10" fmla="*/ 19340 w 9393008"/>
              <a:gd name="connsiteY10" fmla="*/ 818770 h 838111"/>
              <a:gd name="connsiteX11" fmla="*/ 0 w 9393008"/>
              <a:gd name="connsiteY11" fmla="*/ 58023 h 838111"/>
              <a:gd name="connsiteX0" fmla="*/ 0 w 9393008"/>
              <a:gd name="connsiteY0" fmla="*/ 58023 h 3844811"/>
              <a:gd name="connsiteX1" fmla="*/ 1921150 w 9393008"/>
              <a:gd name="connsiteY1" fmla="*/ 193410 h 3844811"/>
              <a:gd name="connsiteX2" fmla="*/ 2965534 w 9393008"/>
              <a:gd name="connsiteY2" fmla="*/ 238540 h 3844811"/>
              <a:gd name="connsiteX3" fmla="*/ 3829407 w 9393008"/>
              <a:gd name="connsiteY3" fmla="*/ 199857 h 3844811"/>
              <a:gd name="connsiteX4" fmla="*/ 4583684 w 9393008"/>
              <a:gd name="connsiteY4" fmla="*/ 148281 h 3844811"/>
              <a:gd name="connsiteX5" fmla="*/ 6124473 w 9393008"/>
              <a:gd name="connsiteY5" fmla="*/ 38682 h 3844811"/>
              <a:gd name="connsiteX6" fmla="*/ 7723283 w 9393008"/>
              <a:gd name="connsiteY6" fmla="*/ 0 h 3844811"/>
              <a:gd name="connsiteX7" fmla="*/ 9077114 w 9393008"/>
              <a:gd name="connsiteY7" fmla="*/ 58023 h 3844811"/>
              <a:gd name="connsiteX8" fmla="*/ 9393008 w 9393008"/>
              <a:gd name="connsiteY8" fmla="*/ 90258 h 3844811"/>
              <a:gd name="connsiteX9" fmla="*/ 9386561 w 9393008"/>
              <a:gd name="connsiteY9" fmla="*/ 838111 h 3844811"/>
              <a:gd name="connsiteX10" fmla="*/ 19340 w 9393008"/>
              <a:gd name="connsiteY10" fmla="*/ 3844811 h 3844811"/>
              <a:gd name="connsiteX11" fmla="*/ 0 w 9393008"/>
              <a:gd name="connsiteY11" fmla="*/ 58023 h 3844811"/>
              <a:gd name="connsiteX0" fmla="*/ 0 w 9393008"/>
              <a:gd name="connsiteY0" fmla="*/ 58023 h 3844811"/>
              <a:gd name="connsiteX1" fmla="*/ 1921150 w 9393008"/>
              <a:gd name="connsiteY1" fmla="*/ 193410 h 3844811"/>
              <a:gd name="connsiteX2" fmla="*/ 2965534 w 9393008"/>
              <a:gd name="connsiteY2" fmla="*/ 238540 h 3844811"/>
              <a:gd name="connsiteX3" fmla="*/ 3829407 w 9393008"/>
              <a:gd name="connsiteY3" fmla="*/ 199857 h 3844811"/>
              <a:gd name="connsiteX4" fmla="*/ 4583684 w 9393008"/>
              <a:gd name="connsiteY4" fmla="*/ 148281 h 3844811"/>
              <a:gd name="connsiteX5" fmla="*/ 6124473 w 9393008"/>
              <a:gd name="connsiteY5" fmla="*/ 38682 h 3844811"/>
              <a:gd name="connsiteX6" fmla="*/ 7723283 w 9393008"/>
              <a:gd name="connsiteY6" fmla="*/ 0 h 3844811"/>
              <a:gd name="connsiteX7" fmla="*/ 9077114 w 9393008"/>
              <a:gd name="connsiteY7" fmla="*/ 58023 h 3844811"/>
              <a:gd name="connsiteX8" fmla="*/ 9393008 w 9393008"/>
              <a:gd name="connsiteY8" fmla="*/ 90258 h 3844811"/>
              <a:gd name="connsiteX9" fmla="*/ 9354164 w 9393008"/>
              <a:gd name="connsiteY9" fmla="*/ 3741037 h 3844811"/>
              <a:gd name="connsiteX10" fmla="*/ 19340 w 9393008"/>
              <a:gd name="connsiteY10" fmla="*/ 3844811 h 3844811"/>
              <a:gd name="connsiteX11" fmla="*/ 0 w 9393008"/>
              <a:gd name="connsiteY11" fmla="*/ 58023 h 3844811"/>
              <a:gd name="connsiteX0" fmla="*/ 0 w 9393008"/>
              <a:gd name="connsiteY0" fmla="*/ 58023 h 3844811"/>
              <a:gd name="connsiteX1" fmla="*/ 1921150 w 9393008"/>
              <a:gd name="connsiteY1" fmla="*/ 193410 h 3844811"/>
              <a:gd name="connsiteX2" fmla="*/ 2965534 w 9393008"/>
              <a:gd name="connsiteY2" fmla="*/ 238540 h 3844811"/>
              <a:gd name="connsiteX3" fmla="*/ 3829407 w 9393008"/>
              <a:gd name="connsiteY3" fmla="*/ 199857 h 3844811"/>
              <a:gd name="connsiteX4" fmla="*/ 4583684 w 9393008"/>
              <a:gd name="connsiteY4" fmla="*/ 148281 h 3844811"/>
              <a:gd name="connsiteX5" fmla="*/ 6124473 w 9393008"/>
              <a:gd name="connsiteY5" fmla="*/ 38682 h 3844811"/>
              <a:gd name="connsiteX6" fmla="*/ 7723283 w 9393008"/>
              <a:gd name="connsiteY6" fmla="*/ 0 h 3844811"/>
              <a:gd name="connsiteX7" fmla="*/ 9077114 w 9393008"/>
              <a:gd name="connsiteY7" fmla="*/ 58023 h 3844811"/>
              <a:gd name="connsiteX8" fmla="*/ 9393008 w 9393008"/>
              <a:gd name="connsiteY8" fmla="*/ 90258 h 3844811"/>
              <a:gd name="connsiteX9" fmla="*/ 9354164 w 9393008"/>
              <a:gd name="connsiteY9" fmla="*/ 3838233 h 3844811"/>
              <a:gd name="connsiteX10" fmla="*/ 19340 w 9393008"/>
              <a:gd name="connsiteY10" fmla="*/ 3844811 h 3844811"/>
              <a:gd name="connsiteX11" fmla="*/ 0 w 9393008"/>
              <a:gd name="connsiteY11" fmla="*/ 58023 h 3844811"/>
              <a:gd name="connsiteX0" fmla="*/ 0 w 9393008"/>
              <a:gd name="connsiteY0" fmla="*/ 58023 h 3838236"/>
              <a:gd name="connsiteX1" fmla="*/ 1921150 w 9393008"/>
              <a:gd name="connsiteY1" fmla="*/ 193410 h 3838236"/>
              <a:gd name="connsiteX2" fmla="*/ 2965534 w 9393008"/>
              <a:gd name="connsiteY2" fmla="*/ 238540 h 3838236"/>
              <a:gd name="connsiteX3" fmla="*/ 3829407 w 9393008"/>
              <a:gd name="connsiteY3" fmla="*/ 199857 h 3838236"/>
              <a:gd name="connsiteX4" fmla="*/ 4583684 w 9393008"/>
              <a:gd name="connsiteY4" fmla="*/ 148281 h 3838236"/>
              <a:gd name="connsiteX5" fmla="*/ 6124473 w 9393008"/>
              <a:gd name="connsiteY5" fmla="*/ 38682 h 3838236"/>
              <a:gd name="connsiteX6" fmla="*/ 7723283 w 9393008"/>
              <a:gd name="connsiteY6" fmla="*/ 0 h 3838236"/>
              <a:gd name="connsiteX7" fmla="*/ 9077114 w 9393008"/>
              <a:gd name="connsiteY7" fmla="*/ 58023 h 3838236"/>
              <a:gd name="connsiteX8" fmla="*/ 9393008 w 9393008"/>
              <a:gd name="connsiteY8" fmla="*/ 90258 h 3838236"/>
              <a:gd name="connsiteX9" fmla="*/ 9354164 w 9393008"/>
              <a:gd name="connsiteY9" fmla="*/ 3838233 h 3838236"/>
              <a:gd name="connsiteX10" fmla="*/ 6640 w 9393008"/>
              <a:gd name="connsiteY10" fmla="*/ 2841511 h 3838236"/>
              <a:gd name="connsiteX11" fmla="*/ 0 w 9393008"/>
              <a:gd name="connsiteY11" fmla="*/ 58023 h 3838236"/>
              <a:gd name="connsiteX0" fmla="*/ 0 w 9393008"/>
              <a:gd name="connsiteY0" fmla="*/ 58023 h 2873033"/>
              <a:gd name="connsiteX1" fmla="*/ 1921150 w 9393008"/>
              <a:gd name="connsiteY1" fmla="*/ 193410 h 2873033"/>
              <a:gd name="connsiteX2" fmla="*/ 2965534 w 9393008"/>
              <a:gd name="connsiteY2" fmla="*/ 238540 h 2873033"/>
              <a:gd name="connsiteX3" fmla="*/ 3829407 w 9393008"/>
              <a:gd name="connsiteY3" fmla="*/ 199857 h 2873033"/>
              <a:gd name="connsiteX4" fmla="*/ 4583684 w 9393008"/>
              <a:gd name="connsiteY4" fmla="*/ 148281 h 2873033"/>
              <a:gd name="connsiteX5" fmla="*/ 6124473 w 9393008"/>
              <a:gd name="connsiteY5" fmla="*/ 38682 h 2873033"/>
              <a:gd name="connsiteX6" fmla="*/ 7723283 w 9393008"/>
              <a:gd name="connsiteY6" fmla="*/ 0 h 2873033"/>
              <a:gd name="connsiteX7" fmla="*/ 9077114 w 9393008"/>
              <a:gd name="connsiteY7" fmla="*/ 58023 h 2873033"/>
              <a:gd name="connsiteX8" fmla="*/ 9393008 w 9393008"/>
              <a:gd name="connsiteY8" fmla="*/ 90258 h 2873033"/>
              <a:gd name="connsiteX9" fmla="*/ 9354164 w 9393008"/>
              <a:gd name="connsiteY9" fmla="*/ 2873033 h 2873033"/>
              <a:gd name="connsiteX10" fmla="*/ 6640 w 9393008"/>
              <a:gd name="connsiteY10" fmla="*/ 2841511 h 2873033"/>
              <a:gd name="connsiteX11" fmla="*/ 0 w 9393008"/>
              <a:gd name="connsiteY11" fmla="*/ 58023 h 2873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93008" h="2873033">
                <a:moveTo>
                  <a:pt x="0" y="58023"/>
                </a:moveTo>
                <a:lnTo>
                  <a:pt x="1921150" y="193410"/>
                </a:lnTo>
                <a:lnTo>
                  <a:pt x="2965534" y="238540"/>
                </a:lnTo>
                <a:lnTo>
                  <a:pt x="3829407" y="199857"/>
                </a:lnTo>
                <a:lnTo>
                  <a:pt x="4583684" y="148281"/>
                </a:lnTo>
                <a:lnTo>
                  <a:pt x="6124473" y="38682"/>
                </a:lnTo>
                <a:lnTo>
                  <a:pt x="7723283" y="0"/>
                </a:lnTo>
                <a:lnTo>
                  <a:pt x="9077114" y="58023"/>
                </a:lnTo>
                <a:lnTo>
                  <a:pt x="9393008" y="90258"/>
                </a:lnTo>
                <a:lnTo>
                  <a:pt x="9354164" y="2873033"/>
                </a:lnTo>
                <a:lnTo>
                  <a:pt x="6640" y="2841511"/>
                </a:lnTo>
                <a:cubicBezTo>
                  <a:pt x="193" y="1579248"/>
                  <a:pt x="6447" y="1320286"/>
                  <a:pt x="0" y="58023"/>
                </a:cubicBezTo>
                <a:close/>
              </a:path>
            </a:pathLst>
          </a:custGeom>
          <a:solidFill>
            <a:schemeClr val="accent4">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solidFill>
                <a:srgbClr val="FF0000"/>
              </a:solidFill>
            </a:endParaRPr>
          </a:p>
        </p:txBody>
      </p:sp>
      <p:pic>
        <p:nvPicPr>
          <p:cNvPr id="12" name="Picture 11" descr="Curves_orange_blue.png"/>
          <p:cNvPicPr>
            <a:picLocks noChangeAspect="1"/>
          </p:cNvPicPr>
          <p:nvPr userDrawn="1"/>
        </p:nvPicPr>
        <p:blipFill>
          <a:blip r:embed="rId2">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0" y="4547504"/>
            <a:ext cx="12192000" cy="482203"/>
          </a:xfrm>
          <a:prstGeom prst="rect">
            <a:avLst/>
          </a:prstGeom>
        </p:spPr>
      </p:pic>
      <p:sp>
        <p:nvSpPr>
          <p:cNvPr id="3" name="Text Placeholder 2"/>
          <p:cNvSpPr>
            <a:spLocks noGrp="1"/>
          </p:cNvSpPr>
          <p:nvPr>
            <p:ph type="body" sz="quarter" idx="10" hasCustomPrompt="1"/>
          </p:nvPr>
        </p:nvSpPr>
        <p:spPr>
          <a:xfrm>
            <a:off x="1111252" y="5038726"/>
            <a:ext cx="8423274" cy="628231"/>
          </a:xfrm>
          <a:prstGeom prst="rect">
            <a:avLst/>
          </a:prstGeom>
        </p:spPr>
        <p:txBody>
          <a:bodyPr/>
          <a:lstStyle>
            <a:lvl1pPr marL="0" indent="0">
              <a:buNone/>
              <a:defRPr b="1">
                <a:solidFill>
                  <a:schemeClr val="bg1"/>
                </a:solidFill>
                <a:latin typeface="Gill Sans MT" panose="020B0502020104020203" pitchFamily="34" charset="0"/>
              </a:defRPr>
            </a:lvl1pPr>
          </a:lstStyle>
          <a:p>
            <a:pPr lvl="0"/>
            <a:r>
              <a:rPr lang="en-US" dirty="0"/>
              <a:t>Presentation Title</a:t>
            </a:r>
          </a:p>
        </p:txBody>
      </p:sp>
      <p:sp>
        <p:nvSpPr>
          <p:cNvPr id="18" name="Text Placeholder 2"/>
          <p:cNvSpPr>
            <a:spLocks noGrp="1"/>
          </p:cNvSpPr>
          <p:nvPr>
            <p:ph type="body" sz="quarter" idx="11" hasCustomPrompt="1"/>
          </p:nvPr>
        </p:nvSpPr>
        <p:spPr>
          <a:xfrm>
            <a:off x="1111251" y="5694274"/>
            <a:ext cx="8423275" cy="628231"/>
          </a:xfrm>
          <a:prstGeom prst="rect">
            <a:avLst/>
          </a:prstGeom>
        </p:spPr>
        <p:txBody>
          <a:bodyPr/>
          <a:lstStyle>
            <a:lvl1pPr marL="0" indent="0">
              <a:buNone/>
              <a:defRPr sz="2800" b="1">
                <a:solidFill>
                  <a:schemeClr val="bg1"/>
                </a:solidFill>
                <a:latin typeface="Gill Sans MT" panose="020B0502020104020203" pitchFamily="34" charset="0"/>
              </a:defRPr>
            </a:lvl1pPr>
          </a:lstStyle>
          <a:p>
            <a:pPr lvl="0"/>
            <a:r>
              <a:rPr lang="en-US" dirty="0"/>
              <a:t>Presenter</a:t>
            </a:r>
          </a:p>
        </p:txBody>
      </p:sp>
      <p:pic>
        <p:nvPicPr>
          <p:cNvPr id="23" name="Picture 22">
            <a:extLst>
              <a:ext uri="{FF2B5EF4-FFF2-40B4-BE49-F238E27FC236}">
                <a16:creationId xmlns:a16="http://schemas.microsoft.com/office/drawing/2014/main" id="{E1A0598A-BF85-4024-93A6-C3D509B3B5BC}"/>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11036667" y="6319138"/>
            <a:ext cx="335026" cy="335026"/>
          </a:xfrm>
          <a:prstGeom prst="rect">
            <a:avLst/>
          </a:prstGeom>
        </p:spPr>
      </p:pic>
      <p:pic>
        <p:nvPicPr>
          <p:cNvPr id="24" name="Picture 23" descr="NRAO_Logo_White.ai">
            <a:extLst>
              <a:ext uri="{FF2B5EF4-FFF2-40B4-BE49-F238E27FC236}">
                <a16:creationId xmlns:a16="http://schemas.microsoft.com/office/drawing/2014/main" id="{4E9C0468-475C-4F1B-BC2A-DA6AAC92FE67}"/>
              </a:ext>
            </a:extLst>
          </p:cNvPr>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10543791" y="6212244"/>
            <a:ext cx="430240" cy="556781"/>
          </a:xfrm>
          <a:prstGeom prst="rect">
            <a:avLst/>
          </a:prstGeom>
        </p:spPr>
      </p:pic>
      <p:pic>
        <p:nvPicPr>
          <p:cNvPr id="25" name="Picture 24">
            <a:extLst>
              <a:ext uri="{FF2B5EF4-FFF2-40B4-BE49-F238E27FC236}">
                <a16:creationId xmlns:a16="http://schemas.microsoft.com/office/drawing/2014/main" id="{F0A952A6-E2F7-45A0-B054-E25D75691612}"/>
              </a:ext>
            </a:extLst>
          </p:cNvPr>
          <p:cNvPicPr>
            <a:picLocks noChangeAspect="1"/>
          </p:cNvPicPr>
          <p:nvPr userDrawn="1"/>
        </p:nvPicPr>
        <p:blipFill>
          <a:blip r:embed="rId5" cstate="hqprint">
            <a:biLevel thresh="50000"/>
            <a:extLst>
              <a:ext uri="{28A0092B-C50C-407E-A947-70E740481C1C}">
                <a14:useLocalDpi xmlns:a14="http://schemas.microsoft.com/office/drawing/2010/main"/>
              </a:ext>
            </a:extLst>
          </a:blip>
          <a:stretch>
            <a:fillRect/>
          </a:stretch>
        </p:blipFill>
        <p:spPr>
          <a:xfrm>
            <a:off x="11502453" y="6332988"/>
            <a:ext cx="512210" cy="307326"/>
          </a:xfrm>
          <a:prstGeom prst="rect">
            <a:avLst/>
          </a:prstGeom>
        </p:spPr>
      </p:pic>
      <p:pic>
        <p:nvPicPr>
          <p:cNvPr id="5" name="Picture 4">
            <a:extLst>
              <a:ext uri="{FF2B5EF4-FFF2-40B4-BE49-F238E27FC236}">
                <a16:creationId xmlns:a16="http://schemas.microsoft.com/office/drawing/2014/main" id="{1398B030-D3D9-49B7-3AC6-BC11AA4514CC}"/>
              </a:ext>
            </a:extLst>
          </p:cNvPr>
          <p:cNvPicPr>
            <a:picLocks noChangeAspect="1"/>
          </p:cNvPicPr>
          <p:nvPr userDrawn="1"/>
        </p:nvPicPr>
        <p:blipFill>
          <a:blip r:embed="rId6"/>
          <a:stretch>
            <a:fillRect/>
          </a:stretch>
        </p:blipFill>
        <p:spPr>
          <a:xfrm>
            <a:off x="7346373" y="569341"/>
            <a:ext cx="3402147" cy="3907871"/>
          </a:xfrm>
          <a:prstGeom prst="rect">
            <a:avLst/>
          </a:prstGeom>
        </p:spPr>
      </p:pic>
      <p:sp>
        <p:nvSpPr>
          <p:cNvPr id="6" name="TextBox 5">
            <a:extLst>
              <a:ext uri="{FF2B5EF4-FFF2-40B4-BE49-F238E27FC236}">
                <a16:creationId xmlns:a16="http://schemas.microsoft.com/office/drawing/2014/main" id="{568187B9-FF12-31DE-073A-F73FBB01D0EE}"/>
              </a:ext>
            </a:extLst>
          </p:cNvPr>
          <p:cNvSpPr txBox="1"/>
          <p:nvPr userDrawn="1"/>
        </p:nvSpPr>
        <p:spPr>
          <a:xfrm>
            <a:off x="1336962" y="484853"/>
            <a:ext cx="4873337" cy="4062651"/>
          </a:xfrm>
          <a:prstGeom prst="rect">
            <a:avLst/>
          </a:prstGeom>
          <a:noFill/>
        </p:spPr>
        <p:txBody>
          <a:bodyPr wrap="square" rtlCol="0">
            <a:spAutoFit/>
          </a:bodyPr>
          <a:lstStyle/>
          <a:p>
            <a:r>
              <a:rPr lang="en-US" sz="6000" dirty="0">
                <a:latin typeface="Gill Sans MT" panose="020B0502020104020203" pitchFamily="34" charset="0"/>
              </a:rPr>
              <a:t>Telescope Time Allocation Tools</a:t>
            </a:r>
          </a:p>
          <a:p>
            <a:pPr algn="r"/>
            <a:r>
              <a:rPr lang="en-US" sz="2000" dirty="0">
                <a:latin typeface="Gill Sans MT" panose="020B0502020104020203" pitchFamily="34" charset="0"/>
              </a:rPr>
              <a:t>Version 0.1</a:t>
            </a:r>
          </a:p>
        </p:txBody>
      </p:sp>
    </p:spTree>
    <p:extLst>
      <p:ext uri="{BB962C8B-B14F-4D97-AF65-F5344CB8AC3E}">
        <p14:creationId xmlns:p14="http://schemas.microsoft.com/office/powerpoint/2010/main" val="2490849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33611" y="145743"/>
            <a:ext cx="11514667" cy="477202"/>
          </a:xfrm>
          <a:prstGeom prst="rect">
            <a:avLst/>
          </a:prstGeom>
        </p:spPr>
        <p:txBody>
          <a:bodyPr/>
          <a:lstStyle>
            <a:lvl1pPr marL="0" indent="0">
              <a:buNone/>
              <a:defRPr>
                <a:latin typeface="Gill Sans MT" panose="020B0502020104020203" pitchFamily="34" charset="0"/>
              </a:defRPr>
            </a:lvl1pPr>
          </a:lstStyle>
          <a:p>
            <a:pPr lvl="0"/>
            <a:r>
              <a:rPr lang="en-US" dirty="0"/>
              <a:t>Title</a:t>
            </a:r>
          </a:p>
        </p:txBody>
      </p:sp>
      <p:sp>
        <p:nvSpPr>
          <p:cNvPr id="5" name="Text Placeholder 4"/>
          <p:cNvSpPr>
            <a:spLocks noGrp="1"/>
          </p:cNvSpPr>
          <p:nvPr>
            <p:ph type="body" sz="quarter" idx="12" hasCustomPrompt="1"/>
          </p:nvPr>
        </p:nvSpPr>
        <p:spPr>
          <a:xfrm>
            <a:off x="497387" y="697905"/>
            <a:ext cx="11514667" cy="5159969"/>
          </a:xfrm>
          <a:prstGeom prst="rect">
            <a:avLst/>
          </a:prstGeom>
        </p:spPr>
        <p:txBody>
          <a:bodyPr/>
          <a:lstStyle>
            <a:lvl1pPr>
              <a:defRPr sz="2400">
                <a:latin typeface="Gill Sans MT" panose="020B0502020104020203" pitchFamily="34" charset="0"/>
              </a:defRPr>
            </a:lvl1pPr>
            <a:lvl2pPr>
              <a:defRPr sz="2200">
                <a:latin typeface="Gill Sans MT" panose="020B0502020104020203" pitchFamily="34" charset="0"/>
              </a:defRPr>
            </a:lvl2pPr>
            <a:lvl3pPr>
              <a:defRPr sz="2000">
                <a:latin typeface="Gill Sans MT" panose="020B0502020104020203" pitchFamily="34" charset="0"/>
              </a:defRPr>
            </a:lvl3pPr>
            <a:lvl4pPr>
              <a:defRPr sz="1800">
                <a:latin typeface="Gill Sans MT" panose="020B0502020104020203" pitchFamily="34" charset="0"/>
              </a:defRPr>
            </a:lvl4pPr>
            <a:lvl5pPr>
              <a:defRPr sz="1600">
                <a:latin typeface="Gill Sans MT" panose="020B0502020104020203" pitchFamily="34" charset="0"/>
              </a:defRPr>
            </a:lvl5pPr>
          </a:lstStyle>
          <a:p>
            <a:pPr lvl="0"/>
            <a:r>
              <a:rPr lang="en-US" dirty="0"/>
              <a:t>Content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645505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Subtitle and Content">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33611" y="145743"/>
            <a:ext cx="11514667" cy="477202"/>
          </a:xfrm>
          <a:prstGeom prst="rect">
            <a:avLst/>
          </a:prstGeom>
        </p:spPr>
        <p:txBody>
          <a:bodyPr/>
          <a:lstStyle>
            <a:lvl1pPr marL="0" indent="0">
              <a:buNone/>
              <a:defRPr>
                <a:latin typeface="Gill Sans MT" panose="020B0502020104020203" pitchFamily="34" charset="0"/>
              </a:defRPr>
            </a:lvl1pPr>
          </a:lstStyle>
          <a:p>
            <a:pPr lvl="0"/>
            <a:r>
              <a:rPr lang="en-US" dirty="0"/>
              <a:t>Title</a:t>
            </a:r>
          </a:p>
        </p:txBody>
      </p:sp>
      <p:sp>
        <p:nvSpPr>
          <p:cNvPr id="5" name="Text Placeholder 4"/>
          <p:cNvSpPr>
            <a:spLocks noGrp="1"/>
          </p:cNvSpPr>
          <p:nvPr>
            <p:ph type="body" sz="quarter" idx="12" hasCustomPrompt="1"/>
          </p:nvPr>
        </p:nvSpPr>
        <p:spPr>
          <a:xfrm>
            <a:off x="497387" y="1309254"/>
            <a:ext cx="11514667" cy="4710545"/>
          </a:xfrm>
          <a:prstGeom prst="rect">
            <a:avLst/>
          </a:prstGeom>
        </p:spPr>
        <p:txBody>
          <a:bodyPr/>
          <a:lstStyle>
            <a:lvl1pPr>
              <a:defRPr sz="2400">
                <a:latin typeface="Gill Sans MT" panose="020B0502020104020203" pitchFamily="34" charset="0"/>
              </a:defRPr>
            </a:lvl1pPr>
            <a:lvl2pPr>
              <a:defRPr sz="2200">
                <a:latin typeface="Gill Sans MT" panose="020B0502020104020203" pitchFamily="34" charset="0"/>
              </a:defRPr>
            </a:lvl2pPr>
            <a:lvl3pPr>
              <a:defRPr sz="2000">
                <a:latin typeface="Gill Sans MT" panose="020B0502020104020203" pitchFamily="34" charset="0"/>
              </a:defRPr>
            </a:lvl3pPr>
            <a:lvl4pPr>
              <a:defRPr sz="1800">
                <a:latin typeface="Gill Sans MT" panose="020B0502020104020203" pitchFamily="34" charset="0"/>
              </a:defRPr>
            </a:lvl4pPr>
            <a:lvl5pPr>
              <a:defRPr sz="1600">
                <a:latin typeface="Gill Sans MT" panose="020B0502020104020203" pitchFamily="34" charset="0"/>
              </a:defRPr>
            </a:lvl5pPr>
          </a:lstStyle>
          <a:p>
            <a:pPr lvl="0"/>
            <a:r>
              <a:rPr lang="en-US" dirty="0"/>
              <a:t>Content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ext Placeholder 2">
            <a:extLst>
              <a:ext uri="{FF2B5EF4-FFF2-40B4-BE49-F238E27FC236}">
                <a16:creationId xmlns:a16="http://schemas.microsoft.com/office/drawing/2014/main" id="{DDCEF6B4-6CD5-C12B-4C55-A021F49D218D}"/>
              </a:ext>
            </a:extLst>
          </p:cNvPr>
          <p:cNvSpPr>
            <a:spLocks noGrp="1"/>
          </p:cNvSpPr>
          <p:nvPr>
            <p:ph type="body" sz="quarter" idx="13" hasCustomPrompt="1"/>
          </p:nvPr>
        </p:nvSpPr>
        <p:spPr>
          <a:xfrm>
            <a:off x="497387" y="723525"/>
            <a:ext cx="11514667" cy="477202"/>
          </a:xfrm>
          <a:prstGeom prst="rect">
            <a:avLst/>
          </a:prstGeom>
        </p:spPr>
        <p:txBody>
          <a:bodyPr/>
          <a:lstStyle>
            <a:lvl1pPr marL="0" indent="0">
              <a:buNone/>
              <a:defRPr sz="2800">
                <a:latin typeface="Gill Sans MT" panose="020B0502020104020203" pitchFamily="34" charset="0"/>
              </a:defRPr>
            </a:lvl1pPr>
          </a:lstStyle>
          <a:p>
            <a:pPr lvl="0"/>
            <a:r>
              <a:rPr lang="en-US" dirty="0"/>
              <a:t>Sub-Title</a:t>
            </a:r>
          </a:p>
        </p:txBody>
      </p:sp>
    </p:spTree>
    <p:extLst>
      <p:ext uri="{BB962C8B-B14F-4D97-AF65-F5344CB8AC3E}">
        <p14:creationId xmlns:p14="http://schemas.microsoft.com/office/powerpoint/2010/main" val="364735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4381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rminator">
    <p:spTree>
      <p:nvGrpSpPr>
        <p:cNvPr id="1" name=""/>
        <p:cNvGrpSpPr/>
        <p:nvPr/>
      </p:nvGrpSpPr>
      <p:grpSpPr>
        <a:xfrm>
          <a:off x="0" y="0"/>
          <a:ext cx="0" cy="0"/>
          <a:chOff x="0" y="0"/>
          <a:chExt cx="0" cy="0"/>
        </a:xfrm>
      </p:grpSpPr>
      <p:sp>
        <p:nvSpPr>
          <p:cNvPr id="13" name="TextBox 12"/>
          <p:cNvSpPr txBox="1"/>
          <p:nvPr userDrawn="1"/>
        </p:nvSpPr>
        <p:spPr>
          <a:xfrm>
            <a:off x="2993407" y="4264809"/>
            <a:ext cx="5622879" cy="867930"/>
          </a:xfrm>
          <a:prstGeom prst="rect">
            <a:avLst/>
          </a:prstGeom>
          <a:noFill/>
        </p:spPr>
        <p:txBody>
          <a:bodyPr wrap="square" rtlCol="0">
            <a:spAutoFit/>
          </a:bodyPr>
          <a:lstStyle/>
          <a:p>
            <a:pPr algn="ctr">
              <a:lnSpc>
                <a:spcPct val="80000"/>
              </a:lnSpc>
              <a:spcBef>
                <a:spcPct val="20000"/>
              </a:spcBef>
            </a:pPr>
            <a:r>
              <a:rPr lang="en-US" sz="1800" b="1" dirty="0">
                <a:solidFill>
                  <a:srgbClr val="062458"/>
                </a:solidFill>
                <a:latin typeface="Gill Sans MT" charset="0"/>
                <a:cs typeface="Gill Sans" charset="0"/>
              </a:rPr>
              <a:t>www.nrao.edu</a:t>
            </a:r>
          </a:p>
          <a:p>
            <a:pPr algn="ctr">
              <a:lnSpc>
                <a:spcPct val="80000"/>
              </a:lnSpc>
              <a:spcBef>
                <a:spcPct val="20000"/>
              </a:spcBef>
            </a:pPr>
            <a:r>
              <a:rPr lang="en-US" sz="1800" b="1" dirty="0">
                <a:solidFill>
                  <a:srgbClr val="062458"/>
                </a:solidFill>
                <a:latin typeface="Gill Sans MT" charset="0"/>
                <a:cs typeface="Gill Sans" charset="0"/>
              </a:rPr>
              <a:t>science.nrao.edu</a:t>
            </a:r>
            <a:endParaRPr lang="en-US" sz="1800" dirty="0"/>
          </a:p>
          <a:p>
            <a:endParaRPr lang="en-US" sz="1800" dirty="0"/>
          </a:p>
        </p:txBody>
      </p:sp>
      <p:sp>
        <p:nvSpPr>
          <p:cNvPr id="15" name="TextBox 14"/>
          <p:cNvSpPr txBox="1"/>
          <p:nvPr userDrawn="1"/>
        </p:nvSpPr>
        <p:spPr>
          <a:xfrm>
            <a:off x="1637525" y="5003007"/>
            <a:ext cx="8334643" cy="800219"/>
          </a:xfrm>
          <a:prstGeom prst="rect">
            <a:avLst/>
          </a:prstGeom>
          <a:noFill/>
        </p:spPr>
        <p:txBody>
          <a:bodyPr wrap="square" rtlCol="0">
            <a:spAutoFit/>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i="1" dirty="0">
                <a:latin typeface="Gill Sans MT" charset="0"/>
                <a:cs typeface="Gill Sans" charset="0"/>
              </a:rPr>
              <a:t>The National Radio Astronomy Observatory is a facility of the National Science Foundation</a:t>
            </a:r>
            <a:br>
              <a:rPr lang="en-US" sz="1400" i="1" dirty="0">
                <a:latin typeface="Gill Sans MT" charset="0"/>
                <a:cs typeface="Gill Sans" charset="0"/>
              </a:rPr>
            </a:br>
            <a:r>
              <a:rPr lang="en-US" sz="1400" i="1" dirty="0">
                <a:latin typeface="Gill Sans MT" charset="0"/>
                <a:cs typeface="Gill Sans" charset="0"/>
              </a:rPr>
              <a:t>operated under cooperative agreement by Associated Universities, Inc.</a:t>
            </a:r>
          </a:p>
          <a:p>
            <a:endParaRPr lang="en-US" sz="1800" dirty="0"/>
          </a:p>
        </p:txBody>
      </p:sp>
      <p:pic>
        <p:nvPicPr>
          <p:cNvPr id="5" name="Picture 1" descr="nrao_logo_pms.jpg">
            <a:extLst>
              <a:ext uri="{FF2B5EF4-FFF2-40B4-BE49-F238E27FC236}">
                <a16:creationId xmlns:a16="http://schemas.microsoft.com/office/drawing/2014/main" id="{5F90416D-F42C-4662-A550-52C40C555BE0}"/>
              </a:ext>
            </a:extLst>
          </p:cNvPr>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4498563" y="661286"/>
            <a:ext cx="2612566" cy="3398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6098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image" Target="../media/image3.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0255AA-1BD5-446E-819C-59471BEAD13B}" type="datetimeFigureOut">
              <a:rPr lang="en-US" smtClean="0"/>
              <a:t>11/7/22</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AF3DFE-369F-42A8-95CC-0615539CF6FC}" type="slidenum">
              <a:rPr lang="en-US" smtClean="0"/>
              <a:t>‹#›</a:t>
            </a:fld>
            <a:endParaRPr lang="en-US"/>
          </a:p>
        </p:txBody>
      </p:sp>
      <p:sp>
        <p:nvSpPr>
          <p:cNvPr id="10" name="Freeform 9"/>
          <p:cNvSpPr/>
          <p:nvPr userDrawn="1"/>
        </p:nvSpPr>
        <p:spPr>
          <a:xfrm>
            <a:off x="0" y="6008432"/>
            <a:ext cx="12192000" cy="838111"/>
          </a:xfrm>
          <a:custGeom>
            <a:avLst/>
            <a:gdLst>
              <a:gd name="connsiteX0" fmla="*/ 0 w 9393008"/>
              <a:gd name="connsiteY0" fmla="*/ 58023 h 734959"/>
              <a:gd name="connsiteX1" fmla="*/ 1921150 w 9393008"/>
              <a:gd name="connsiteY1" fmla="*/ 193410 h 734959"/>
              <a:gd name="connsiteX2" fmla="*/ 2965534 w 9393008"/>
              <a:gd name="connsiteY2" fmla="*/ 238540 h 734959"/>
              <a:gd name="connsiteX3" fmla="*/ 3829407 w 9393008"/>
              <a:gd name="connsiteY3" fmla="*/ 199857 h 734959"/>
              <a:gd name="connsiteX4" fmla="*/ 4583684 w 9393008"/>
              <a:gd name="connsiteY4" fmla="*/ 148281 h 734959"/>
              <a:gd name="connsiteX5" fmla="*/ 6124473 w 9393008"/>
              <a:gd name="connsiteY5" fmla="*/ 38682 h 734959"/>
              <a:gd name="connsiteX6" fmla="*/ 7723283 w 9393008"/>
              <a:gd name="connsiteY6" fmla="*/ 0 h 734959"/>
              <a:gd name="connsiteX7" fmla="*/ 9077114 w 9393008"/>
              <a:gd name="connsiteY7" fmla="*/ 58023 h 734959"/>
              <a:gd name="connsiteX8" fmla="*/ 9393008 w 9393008"/>
              <a:gd name="connsiteY8" fmla="*/ 90258 h 734959"/>
              <a:gd name="connsiteX9" fmla="*/ 9386561 w 9393008"/>
              <a:gd name="connsiteY9" fmla="*/ 728512 h 734959"/>
              <a:gd name="connsiteX10" fmla="*/ 51574 w 9393008"/>
              <a:gd name="connsiteY10" fmla="*/ 734959 h 734959"/>
              <a:gd name="connsiteX11" fmla="*/ 0 w 9393008"/>
              <a:gd name="connsiteY11" fmla="*/ 58023 h 734959"/>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18770"/>
              <a:gd name="connsiteX1" fmla="*/ 1921150 w 9393008"/>
              <a:gd name="connsiteY1" fmla="*/ 193410 h 818770"/>
              <a:gd name="connsiteX2" fmla="*/ 2965534 w 9393008"/>
              <a:gd name="connsiteY2" fmla="*/ 238540 h 818770"/>
              <a:gd name="connsiteX3" fmla="*/ 3829407 w 9393008"/>
              <a:gd name="connsiteY3" fmla="*/ 199857 h 818770"/>
              <a:gd name="connsiteX4" fmla="*/ 4583684 w 9393008"/>
              <a:gd name="connsiteY4" fmla="*/ 148281 h 818770"/>
              <a:gd name="connsiteX5" fmla="*/ 6124473 w 9393008"/>
              <a:gd name="connsiteY5" fmla="*/ 38682 h 818770"/>
              <a:gd name="connsiteX6" fmla="*/ 7723283 w 9393008"/>
              <a:gd name="connsiteY6" fmla="*/ 0 h 818770"/>
              <a:gd name="connsiteX7" fmla="*/ 9077114 w 9393008"/>
              <a:gd name="connsiteY7" fmla="*/ 58023 h 818770"/>
              <a:gd name="connsiteX8" fmla="*/ 9393008 w 9393008"/>
              <a:gd name="connsiteY8" fmla="*/ 90258 h 818770"/>
              <a:gd name="connsiteX9" fmla="*/ 9386561 w 9393008"/>
              <a:gd name="connsiteY9" fmla="*/ 728512 h 818770"/>
              <a:gd name="connsiteX10" fmla="*/ 19340 w 9393008"/>
              <a:gd name="connsiteY10" fmla="*/ 818770 h 818770"/>
              <a:gd name="connsiteX11" fmla="*/ 0 w 9393008"/>
              <a:gd name="connsiteY11" fmla="*/ 58023 h 818770"/>
              <a:gd name="connsiteX0" fmla="*/ 0 w 9393008"/>
              <a:gd name="connsiteY0" fmla="*/ 58023 h 838111"/>
              <a:gd name="connsiteX1" fmla="*/ 1921150 w 9393008"/>
              <a:gd name="connsiteY1" fmla="*/ 193410 h 838111"/>
              <a:gd name="connsiteX2" fmla="*/ 2965534 w 9393008"/>
              <a:gd name="connsiteY2" fmla="*/ 238540 h 838111"/>
              <a:gd name="connsiteX3" fmla="*/ 3829407 w 9393008"/>
              <a:gd name="connsiteY3" fmla="*/ 199857 h 838111"/>
              <a:gd name="connsiteX4" fmla="*/ 4583684 w 9393008"/>
              <a:gd name="connsiteY4" fmla="*/ 148281 h 838111"/>
              <a:gd name="connsiteX5" fmla="*/ 6124473 w 9393008"/>
              <a:gd name="connsiteY5" fmla="*/ 38682 h 838111"/>
              <a:gd name="connsiteX6" fmla="*/ 7723283 w 9393008"/>
              <a:gd name="connsiteY6" fmla="*/ 0 h 838111"/>
              <a:gd name="connsiteX7" fmla="*/ 9077114 w 9393008"/>
              <a:gd name="connsiteY7" fmla="*/ 58023 h 838111"/>
              <a:gd name="connsiteX8" fmla="*/ 9393008 w 9393008"/>
              <a:gd name="connsiteY8" fmla="*/ 90258 h 838111"/>
              <a:gd name="connsiteX9" fmla="*/ 9386561 w 9393008"/>
              <a:gd name="connsiteY9" fmla="*/ 838111 h 838111"/>
              <a:gd name="connsiteX10" fmla="*/ 19340 w 9393008"/>
              <a:gd name="connsiteY10" fmla="*/ 818770 h 838111"/>
              <a:gd name="connsiteX11" fmla="*/ 0 w 9393008"/>
              <a:gd name="connsiteY11" fmla="*/ 58023 h 838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93008" h="838111">
                <a:moveTo>
                  <a:pt x="0" y="58023"/>
                </a:moveTo>
                <a:lnTo>
                  <a:pt x="1921150" y="193410"/>
                </a:lnTo>
                <a:lnTo>
                  <a:pt x="2965534" y="238540"/>
                </a:lnTo>
                <a:lnTo>
                  <a:pt x="3829407" y="199857"/>
                </a:lnTo>
                <a:lnTo>
                  <a:pt x="4583684" y="148281"/>
                </a:lnTo>
                <a:lnTo>
                  <a:pt x="6124473" y="38682"/>
                </a:lnTo>
                <a:lnTo>
                  <a:pt x="7723283" y="0"/>
                </a:lnTo>
                <a:lnTo>
                  <a:pt x="9077114" y="58023"/>
                </a:lnTo>
                <a:lnTo>
                  <a:pt x="9393008" y="90258"/>
                </a:lnTo>
                <a:lnTo>
                  <a:pt x="9386561" y="838111"/>
                </a:lnTo>
                <a:lnTo>
                  <a:pt x="19340" y="818770"/>
                </a:lnTo>
                <a:lnTo>
                  <a:pt x="0" y="58023"/>
                </a:lnTo>
                <a:close/>
              </a:path>
            </a:pathLst>
          </a:custGeom>
          <a:solidFill>
            <a:schemeClr val="accent4">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12" name="Picture 11" descr="Curves_orange_blue.png"/>
          <p:cNvPicPr>
            <a:picLocks noChangeAspect="1"/>
          </p:cNvPicPr>
          <p:nvPr/>
        </p:nvPicPr>
        <p:blipFill>
          <a:blip r:embed="rId7">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0" y="5864034"/>
            <a:ext cx="12192000" cy="482203"/>
          </a:xfrm>
          <a:prstGeom prst="rect">
            <a:avLst/>
          </a:prstGeom>
        </p:spPr>
      </p:pic>
      <p:sp>
        <p:nvSpPr>
          <p:cNvPr id="15" name="Subtitle 2"/>
          <p:cNvSpPr txBox="1">
            <a:spLocks/>
          </p:cNvSpPr>
          <p:nvPr/>
        </p:nvSpPr>
        <p:spPr>
          <a:xfrm>
            <a:off x="282228" y="6356351"/>
            <a:ext cx="5025445" cy="217448"/>
          </a:xfrm>
          <a:prstGeom prst="rect">
            <a:avLst/>
          </a:prstGeom>
        </p:spPr>
        <p:txBody>
          <a:bodyPr vert="horz" wrap="none" lIns="0" tIns="0" rIns="0" bIns="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fld id="{0372DE0E-017C-6047-AB40-14FA8E408B1F}" type="slidenum">
              <a:rPr lang="en-US" sz="1200" smtClean="0">
                <a:solidFill>
                  <a:schemeClr val="bg1"/>
                </a:solidFill>
                <a:latin typeface="Gill Sans Light"/>
                <a:cs typeface="Gill Sans Light"/>
              </a:rPr>
              <a:pPr algn="l"/>
              <a:t>‹#›</a:t>
            </a:fld>
            <a:endParaRPr lang="en-US" sz="1200" dirty="0">
              <a:solidFill>
                <a:schemeClr val="tx2">
                  <a:lumMod val="20000"/>
                  <a:lumOff val="80000"/>
                </a:schemeClr>
              </a:solidFill>
              <a:latin typeface="Gill Sans Light"/>
              <a:cs typeface="Gill Sans Light"/>
            </a:endParaRPr>
          </a:p>
        </p:txBody>
      </p:sp>
      <p:sp>
        <p:nvSpPr>
          <p:cNvPr id="16" name="Footer Placeholder 1"/>
          <p:cNvSpPr txBox="1">
            <a:spLocks/>
          </p:cNvSpPr>
          <p:nvPr/>
        </p:nvSpPr>
        <p:spPr>
          <a:xfrm>
            <a:off x="3625607" y="6332988"/>
            <a:ext cx="4897120" cy="382211"/>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b="1" dirty="0">
                <a:solidFill>
                  <a:prstClr val="white"/>
                </a:solidFill>
                <a:latin typeface="Gill Sans MT" panose="020B0502020104020203" pitchFamily="34" charset="0"/>
              </a:rPr>
              <a:t>TTA Tools Version 0.1</a:t>
            </a:r>
          </a:p>
          <a:p>
            <a:pPr algn="ctr"/>
            <a:r>
              <a:rPr lang="en-US" sz="1200" b="1" dirty="0">
                <a:solidFill>
                  <a:prstClr val="white"/>
                </a:solidFill>
                <a:latin typeface="Gill Sans MT" panose="020B0502020104020203" pitchFamily="34" charset="0"/>
              </a:rPr>
              <a:t>Review Kickoff</a:t>
            </a:r>
          </a:p>
          <a:p>
            <a:pPr algn="ctr"/>
            <a:endParaRPr lang="en-US" sz="1200" b="1" dirty="0">
              <a:solidFill>
                <a:prstClr val="white"/>
              </a:solidFill>
              <a:latin typeface="Gill Sans MT" panose="020B0502020104020203" pitchFamily="34" charset="0"/>
            </a:endParaRPr>
          </a:p>
        </p:txBody>
      </p:sp>
      <p:pic>
        <p:nvPicPr>
          <p:cNvPr id="13" name="Picture 12">
            <a:extLst>
              <a:ext uri="{FF2B5EF4-FFF2-40B4-BE49-F238E27FC236}">
                <a16:creationId xmlns:a16="http://schemas.microsoft.com/office/drawing/2014/main" id="{5E5A1367-6365-4222-B106-4D8E96C6E841}"/>
              </a:ext>
            </a:extLst>
          </p:cNvPr>
          <p:cNvPicPr>
            <a:picLocks noChangeAspect="1"/>
          </p:cNvPicPr>
          <p:nvPr userDrawn="1"/>
        </p:nvPicPr>
        <p:blipFill>
          <a:blip r:embed="rId8" cstate="hqprint">
            <a:extLst>
              <a:ext uri="{28A0092B-C50C-407E-A947-70E740481C1C}">
                <a14:useLocalDpi xmlns:a14="http://schemas.microsoft.com/office/drawing/2010/main"/>
              </a:ext>
            </a:extLst>
          </a:blip>
          <a:stretch>
            <a:fillRect/>
          </a:stretch>
        </p:blipFill>
        <p:spPr>
          <a:xfrm>
            <a:off x="11036667" y="6319138"/>
            <a:ext cx="335026" cy="335026"/>
          </a:xfrm>
          <a:prstGeom prst="rect">
            <a:avLst/>
          </a:prstGeom>
        </p:spPr>
      </p:pic>
      <p:pic>
        <p:nvPicPr>
          <p:cNvPr id="18" name="Picture 17" descr="NRAO_Logo_White.ai">
            <a:extLst>
              <a:ext uri="{FF2B5EF4-FFF2-40B4-BE49-F238E27FC236}">
                <a16:creationId xmlns:a16="http://schemas.microsoft.com/office/drawing/2014/main" id="{4BEAB711-63ED-4860-9EC6-1E47358523B5}"/>
              </a:ext>
            </a:extLst>
          </p:cNvPr>
          <p:cNvPicPr>
            <a:picLocks noChangeAspect="1"/>
          </p:cNvPicPr>
          <p:nvPr userDrawn="1"/>
        </p:nvPicPr>
        <p:blipFill>
          <a:blip r:embed="rId9" cstate="hqprint">
            <a:extLst>
              <a:ext uri="{28A0092B-C50C-407E-A947-70E740481C1C}">
                <a14:useLocalDpi xmlns:a14="http://schemas.microsoft.com/office/drawing/2010/main"/>
              </a:ext>
            </a:extLst>
          </a:blip>
          <a:stretch>
            <a:fillRect/>
          </a:stretch>
        </p:blipFill>
        <p:spPr>
          <a:xfrm>
            <a:off x="10543791" y="6212244"/>
            <a:ext cx="430240" cy="556781"/>
          </a:xfrm>
          <a:prstGeom prst="rect">
            <a:avLst/>
          </a:prstGeom>
        </p:spPr>
      </p:pic>
      <p:pic>
        <p:nvPicPr>
          <p:cNvPr id="19" name="Picture 18">
            <a:extLst>
              <a:ext uri="{FF2B5EF4-FFF2-40B4-BE49-F238E27FC236}">
                <a16:creationId xmlns:a16="http://schemas.microsoft.com/office/drawing/2014/main" id="{6B34644F-4BAF-4019-A810-D664E745A4B0}"/>
              </a:ext>
            </a:extLst>
          </p:cNvPr>
          <p:cNvPicPr>
            <a:picLocks noChangeAspect="1"/>
          </p:cNvPicPr>
          <p:nvPr userDrawn="1"/>
        </p:nvPicPr>
        <p:blipFill>
          <a:blip r:embed="rId10" cstate="hqprint">
            <a:biLevel thresh="50000"/>
            <a:extLst>
              <a:ext uri="{28A0092B-C50C-407E-A947-70E740481C1C}">
                <a14:useLocalDpi xmlns:a14="http://schemas.microsoft.com/office/drawing/2010/main"/>
              </a:ext>
            </a:extLst>
          </a:blip>
          <a:stretch>
            <a:fillRect/>
          </a:stretch>
        </p:blipFill>
        <p:spPr>
          <a:xfrm>
            <a:off x="11502453" y="6332988"/>
            <a:ext cx="512210" cy="307326"/>
          </a:xfrm>
          <a:prstGeom prst="rect">
            <a:avLst/>
          </a:prstGeom>
        </p:spPr>
      </p:pic>
    </p:spTree>
    <p:extLst>
      <p:ext uri="{BB962C8B-B14F-4D97-AF65-F5344CB8AC3E}">
        <p14:creationId xmlns:p14="http://schemas.microsoft.com/office/powerpoint/2010/main" val="39258743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6" r:id="rId3"/>
    <p:sldLayoutId id="2147483663" r:id="rId4"/>
    <p:sldLayoutId id="2147483665"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open-confluence.nrao.edu/display/SRDP/Telescope+Time+Allocation+Tool+Version+0.1+Review" TargetMode="External"/><Relationship Id="rId2" Type="http://schemas.openxmlformats.org/officeDocument/2006/relationships/hyperlink" Target="https://tta.nrao.edu/" TargetMode="External"/><Relationship Id="rId1" Type="http://schemas.openxmlformats.org/officeDocument/2006/relationships/slideLayout" Target="../slideLayouts/slideLayout3.xml"/><Relationship Id="rId5" Type="http://schemas.openxmlformats.org/officeDocument/2006/relationships/hyperlink" Target="https://open-jira.nrao.edu/secure/CreateIssue!default.jspa" TargetMode="Externa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2DBFD34-D3F4-454D-A1CB-536FAC035DA0}"/>
              </a:ext>
            </a:extLst>
          </p:cNvPr>
          <p:cNvSpPr>
            <a:spLocks noGrp="1"/>
          </p:cNvSpPr>
          <p:nvPr>
            <p:ph type="body" sz="quarter" idx="10"/>
          </p:nvPr>
        </p:nvSpPr>
        <p:spPr/>
        <p:txBody>
          <a:bodyPr/>
          <a:lstStyle/>
          <a:p>
            <a:r>
              <a:rPr lang="en-US" dirty="0"/>
              <a:t>Review Kickoff</a:t>
            </a:r>
          </a:p>
        </p:txBody>
      </p:sp>
      <p:sp>
        <p:nvSpPr>
          <p:cNvPr id="3" name="Text Placeholder 2">
            <a:extLst>
              <a:ext uri="{FF2B5EF4-FFF2-40B4-BE49-F238E27FC236}">
                <a16:creationId xmlns:a16="http://schemas.microsoft.com/office/drawing/2014/main" id="{295A2520-E6BB-465A-82A6-966EB8B82A56}"/>
              </a:ext>
            </a:extLst>
          </p:cNvPr>
          <p:cNvSpPr>
            <a:spLocks noGrp="1"/>
          </p:cNvSpPr>
          <p:nvPr>
            <p:ph type="body" sz="quarter" idx="11"/>
          </p:nvPr>
        </p:nvSpPr>
        <p:spPr/>
        <p:txBody>
          <a:bodyPr/>
          <a:lstStyle/>
          <a:p>
            <a:r>
              <a:rPr lang="en-US" dirty="0"/>
              <a:t>Jeff Kern</a:t>
            </a:r>
          </a:p>
        </p:txBody>
      </p:sp>
    </p:spTree>
    <p:extLst>
      <p:ext uri="{BB962C8B-B14F-4D97-AF65-F5344CB8AC3E}">
        <p14:creationId xmlns:p14="http://schemas.microsoft.com/office/powerpoint/2010/main" val="42853502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99A9C15-2F75-A668-6EBC-CC88724DC5EE}"/>
              </a:ext>
            </a:extLst>
          </p:cNvPr>
          <p:cNvSpPr>
            <a:spLocks noGrp="1"/>
          </p:cNvSpPr>
          <p:nvPr>
            <p:ph type="body" sz="quarter" idx="10"/>
          </p:nvPr>
        </p:nvSpPr>
        <p:spPr/>
        <p:txBody>
          <a:bodyPr/>
          <a:lstStyle/>
          <a:p>
            <a:r>
              <a:rPr lang="en-US" dirty="0"/>
              <a:t>Other Limitations</a:t>
            </a:r>
          </a:p>
        </p:txBody>
      </p:sp>
      <p:sp>
        <p:nvSpPr>
          <p:cNvPr id="6" name="Text Placeholder 5">
            <a:extLst>
              <a:ext uri="{FF2B5EF4-FFF2-40B4-BE49-F238E27FC236}">
                <a16:creationId xmlns:a16="http://schemas.microsoft.com/office/drawing/2014/main" id="{65F33997-64C6-AFDD-F6EF-D49EB8408DBF}"/>
              </a:ext>
            </a:extLst>
          </p:cNvPr>
          <p:cNvSpPr>
            <a:spLocks noGrp="1"/>
          </p:cNvSpPr>
          <p:nvPr>
            <p:ph type="body" sz="quarter" idx="12"/>
          </p:nvPr>
        </p:nvSpPr>
        <p:spPr>
          <a:xfrm>
            <a:off x="497387" y="697906"/>
            <a:ext cx="5598613" cy="2052552"/>
          </a:xfrm>
        </p:spPr>
        <p:txBody>
          <a:bodyPr/>
          <a:lstStyle/>
          <a:p>
            <a:pPr marL="342900" marR="0" lvl="0" indent="-342900">
              <a:spcBef>
                <a:spcPts val="0"/>
              </a:spcBef>
              <a:spcAft>
                <a:spcPts val="0"/>
              </a:spcAft>
              <a:buFont typeface="Symbol" pitchFamily="2" charset="2"/>
              <a:buChar char=""/>
            </a:pPr>
            <a:r>
              <a:rPr lang="en-US" sz="18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rPr>
              <a:t>Entry of Technical Justifications in support of Allocation Requests has not yet been implemented.</a:t>
            </a:r>
          </a:p>
          <a:p>
            <a:pPr marL="342900" marR="0" lvl="0" indent="-342900">
              <a:spcBef>
                <a:spcPts val="0"/>
              </a:spcBef>
              <a:spcAft>
                <a:spcPts val="0"/>
              </a:spcAft>
              <a:buFont typeface="Symbol" pitchFamily="2" charset="2"/>
              <a:buChar char=""/>
            </a:pPr>
            <a:endParaRPr lang="en-US" sz="18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endParaRPr>
          </a:p>
          <a:p>
            <a:pPr marL="342900" marR="0" lvl="0" indent="-342900">
              <a:spcBef>
                <a:spcPts val="0"/>
              </a:spcBef>
              <a:spcAft>
                <a:spcPts val="0"/>
              </a:spcAft>
              <a:buFont typeface="Symbol" pitchFamily="2" charset="2"/>
              <a:buChar char=""/>
            </a:pPr>
            <a:r>
              <a:rPr lang="en-US" sz="18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rPr>
              <a:t>Identity Management (login) has been stubbed out although authorization and authentication protocols are in place. Panel Members may select an identity via the interface.</a:t>
            </a:r>
          </a:p>
          <a:p>
            <a:pPr marL="342900" marR="0" lvl="0" indent="-342900">
              <a:spcBef>
                <a:spcPts val="0"/>
              </a:spcBef>
              <a:spcAft>
                <a:spcPts val="0"/>
              </a:spcAft>
              <a:buFont typeface="Symbol" pitchFamily="2" charset="2"/>
              <a:buChar char=""/>
            </a:pPr>
            <a:endParaRPr lang="en-US" sz="18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endParaRPr>
          </a:p>
          <a:p>
            <a:endParaRPr lang="en-US" dirty="0"/>
          </a:p>
        </p:txBody>
      </p:sp>
      <p:pic>
        <p:nvPicPr>
          <p:cNvPr id="8" name="Picture 7">
            <a:extLst>
              <a:ext uri="{FF2B5EF4-FFF2-40B4-BE49-F238E27FC236}">
                <a16:creationId xmlns:a16="http://schemas.microsoft.com/office/drawing/2014/main" id="{814AFB52-4101-EA2E-E869-B1BF2905660F}"/>
              </a:ext>
            </a:extLst>
          </p:cNvPr>
          <p:cNvPicPr>
            <a:picLocks noChangeAspect="1"/>
          </p:cNvPicPr>
          <p:nvPr/>
        </p:nvPicPr>
        <p:blipFill>
          <a:blip r:embed="rId2"/>
          <a:stretch>
            <a:fillRect/>
          </a:stretch>
        </p:blipFill>
        <p:spPr>
          <a:xfrm>
            <a:off x="6090944" y="3747019"/>
            <a:ext cx="4699000" cy="2123345"/>
          </a:xfrm>
          <a:prstGeom prst="rect">
            <a:avLst/>
          </a:prstGeom>
        </p:spPr>
      </p:pic>
      <p:pic>
        <p:nvPicPr>
          <p:cNvPr id="9" name="Picture 8">
            <a:extLst>
              <a:ext uri="{FF2B5EF4-FFF2-40B4-BE49-F238E27FC236}">
                <a16:creationId xmlns:a16="http://schemas.microsoft.com/office/drawing/2014/main" id="{79BB97E9-A14B-69C9-DA6A-AB07CCE940DE}"/>
              </a:ext>
            </a:extLst>
          </p:cNvPr>
          <p:cNvPicPr>
            <a:picLocks noChangeAspect="1"/>
          </p:cNvPicPr>
          <p:nvPr/>
        </p:nvPicPr>
        <p:blipFill>
          <a:blip r:embed="rId3"/>
          <a:stretch>
            <a:fillRect/>
          </a:stretch>
        </p:blipFill>
        <p:spPr>
          <a:xfrm>
            <a:off x="9304662" y="286657"/>
            <a:ext cx="2389951" cy="3142343"/>
          </a:xfrm>
          <a:prstGeom prst="rect">
            <a:avLst/>
          </a:prstGeom>
          <a:ln>
            <a:solidFill>
              <a:schemeClr val="tx1"/>
            </a:solidFill>
          </a:ln>
        </p:spPr>
      </p:pic>
      <p:cxnSp>
        <p:nvCxnSpPr>
          <p:cNvPr id="11" name="Curved Connector 10">
            <a:extLst>
              <a:ext uri="{FF2B5EF4-FFF2-40B4-BE49-F238E27FC236}">
                <a16:creationId xmlns:a16="http://schemas.microsoft.com/office/drawing/2014/main" id="{2CBFD298-DD6C-F3F5-2CED-8164576D64C3}"/>
              </a:ext>
            </a:extLst>
          </p:cNvPr>
          <p:cNvCxnSpPr>
            <a:cxnSpLocks/>
            <a:stCxn id="9" idx="2"/>
          </p:cNvCxnSpPr>
          <p:nvPr/>
        </p:nvCxnSpPr>
        <p:spPr>
          <a:xfrm rot="5400000">
            <a:off x="9722035" y="3112225"/>
            <a:ext cx="460829" cy="1094379"/>
          </a:xfrm>
          <a:prstGeom prst="curvedConnector2">
            <a:avLst/>
          </a:prstGeom>
          <a:ln w="6032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2" name="Text Placeholder 5">
            <a:extLst>
              <a:ext uri="{FF2B5EF4-FFF2-40B4-BE49-F238E27FC236}">
                <a16:creationId xmlns:a16="http://schemas.microsoft.com/office/drawing/2014/main" id="{E20D1514-2AF8-C7AA-82F5-12EB8611043E}"/>
              </a:ext>
            </a:extLst>
          </p:cNvPr>
          <p:cNvSpPr txBox="1">
            <a:spLocks/>
          </p:cNvSpPr>
          <p:nvPr/>
        </p:nvSpPr>
        <p:spPr>
          <a:xfrm>
            <a:off x="2996198" y="2896049"/>
            <a:ext cx="2584545" cy="304029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Gill Sans MT" panose="020B0502020104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Gill Sans MT" panose="020B05020201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None/>
            </a:pPr>
            <a:r>
              <a:rPr lang="en-US" sz="1800" u="sng"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TTA Group Members </a:t>
            </a:r>
          </a:p>
          <a:p>
            <a:pPr marL="0" indent="0">
              <a:spcBef>
                <a:spcPts val="0"/>
              </a:spcBef>
              <a:buNone/>
            </a:pPr>
            <a:r>
              <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Amy </a:t>
            </a:r>
            <a:r>
              <a:rPr lang="en-US" sz="1800" dirty="0" err="1">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Mioduszewski_TTA</a:t>
            </a:r>
            <a:endPar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endParaRPr>
          </a:p>
          <a:p>
            <a:pPr marL="0" indent="0">
              <a:spcBef>
                <a:spcPts val="0"/>
              </a:spcBef>
              <a:buNone/>
            </a:pPr>
            <a:r>
              <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Toney </a:t>
            </a:r>
            <a:r>
              <a:rPr lang="en-US" sz="1800" dirty="0" err="1">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Minter_TTA</a:t>
            </a:r>
            <a:endPar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endParaRPr>
          </a:p>
          <a:p>
            <a:pPr marL="0" indent="0">
              <a:spcBef>
                <a:spcPts val="0"/>
              </a:spcBef>
              <a:buNone/>
            </a:pPr>
            <a:r>
              <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Ryan </a:t>
            </a:r>
            <a:r>
              <a:rPr lang="en-US" sz="1800" dirty="0" err="1">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Lynch_TTA</a:t>
            </a:r>
            <a:endPar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endParaRPr>
          </a:p>
          <a:p>
            <a:pPr marL="0" indent="0">
              <a:spcBef>
                <a:spcPts val="0"/>
              </a:spcBef>
              <a:buNone/>
            </a:pPr>
            <a:r>
              <a:rPr lang="en-US" sz="1800" dirty="0" err="1">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Lorant</a:t>
            </a:r>
            <a:r>
              <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 </a:t>
            </a:r>
            <a:r>
              <a:rPr lang="en-US" sz="1800" dirty="0" err="1">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Sjouwerman_TTA</a:t>
            </a:r>
            <a:endPar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endParaRPr>
          </a:p>
          <a:p>
            <a:pPr marL="0" indent="0">
              <a:spcBef>
                <a:spcPts val="0"/>
              </a:spcBef>
              <a:buNone/>
            </a:pPr>
            <a:r>
              <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Emmanuel </a:t>
            </a:r>
            <a:r>
              <a:rPr lang="en-US" sz="1800" dirty="0" err="1">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Momijian_TTA</a:t>
            </a:r>
            <a:endPar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endParaRPr>
          </a:p>
          <a:p>
            <a:pPr marL="0" indent="0">
              <a:spcBef>
                <a:spcPts val="0"/>
              </a:spcBef>
              <a:buNone/>
            </a:pPr>
            <a:r>
              <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Mark </a:t>
            </a:r>
            <a:r>
              <a:rPr lang="en-US" sz="1800" dirty="0" err="1">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Claussen_TTA</a:t>
            </a:r>
            <a:endPar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endParaRPr>
          </a:p>
          <a:p>
            <a:pPr marL="0" indent="0">
              <a:spcBef>
                <a:spcPts val="0"/>
              </a:spcBef>
              <a:buNone/>
            </a:pPr>
            <a:r>
              <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Allie </a:t>
            </a:r>
            <a:r>
              <a:rPr lang="en-US" sz="1800" dirty="0" err="1">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Costa_TTA</a:t>
            </a:r>
            <a:endPar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endParaRPr>
          </a:p>
          <a:p>
            <a:pPr marL="0" indent="0">
              <a:spcBef>
                <a:spcPts val="0"/>
              </a:spcBef>
              <a:buNone/>
            </a:pPr>
            <a:r>
              <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Data </a:t>
            </a:r>
            <a:r>
              <a:rPr lang="en-US" sz="1800" dirty="0" err="1">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Balser_TTA</a:t>
            </a:r>
            <a:endPar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endParaRPr>
          </a:p>
          <a:p>
            <a:pPr marL="0" indent="0">
              <a:spcBef>
                <a:spcPts val="0"/>
              </a:spcBef>
              <a:buNone/>
            </a:pPr>
            <a:r>
              <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Jeff </a:t>
            </a:r>
            <a:r>
              <a:rPr lang="en-US" sz="1800" dirty="0" err="1">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Kern_TTA</a:t>
            </a:r>
            <a:endPar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endParaRPr>
          </a:p>
          <a:p>
            <a:endParaRPr lang="en-US" dirty="0"/>
          </a:p>
        </p:txBody>
      </p:sp>
      <p:sp>
        <p:nvSpPr>
          <p:cNvPr id="16" name="Text Placeholder 5">
            <a:extLst>
              <a:ext uri="{FF2B5EF4-FFF2-40B4-BE49-F238E27FC236}">
                <a16:creationId xmlns:a16="http://schemas.microsoft.com/office/drawing/2014/main" id="{B1407485-A71F-04E3-BD32-3DC799B0631A}"/>
              </a:ext>
            </a:extLst>
          </p:cNvPr>
          <p:cNvSpPr txBox="1">
            <a:spLocks/>
          </p:cNvSpPr>
          <p:nvPr/>
        </p:nvSpPr>
        <p:spPr>
          <a:xfrm>
            <a:off x="649787" y="2896049"/>
            <a:ext cx="2245813" cy="304029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Gill Sans MT" panose="020B0502020104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Gill Sans MT" panose="020B05020201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None/>
            </a:pPr>
            <a:r>
              <a:rPr lang="en-US" sz="1800" u="sng"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Regular Users</a:t>
            </a:r>
          </a:p>
          <a:p>
            <a:pPr marL="0" indent="0">
              <a:spcBef>
                <a:spcPts val="0"/>
              </a:spcBef>
              <a:buNone/>
            </a:pPr>
            <a:r>
              <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Amy </a:t>
            </a:r>
            <a:r>
              <a:rPr lang="en-US" sz="1800" dirty="0" err="1">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Mioduszewski</a:t>
            </a:r>
            <a:endPar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endParaRPr>
          </a:p>
          <a:p>
            <a:pPr marL="0" indent="0">
              <a:spcBef>
                <a:spcPts val="0"/>
              </a:spcBef>
              <a:buNone/>
            </a:pPr>
            <a:r>
              <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Toney Minter</a:t>
            </a:r>
          </a:p>
          <a:p>
            <a:pPr marL="0" indent="0">
              <a:spcBef>
                <a:spcPts val="0"/>
              </a:spcBef>
              <a:buNone/>
            </a:pPr>
            <a:r>
              <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Ryan Lynch</a:t>
            </a:r>
          </a:p>
          <a:p>
            <a:pPr marL="0" indent="0">
              <a:spcBef>
                <a:spcPts val="0"/>
              </a:spcBef>
              <a:buNone/>
            </a:pPr>
            <a:r>
              <a:rPr lang="en-US" sz="1800" dirty="0" err="1">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Lorant</a:t>
            </a:r>
            <a:r>
              <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 </a:t>
            </a:r>
            <a:r>
              <a:rPr lang="en-US" sz="1800" dirty="0" err="1">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Sjouwerman</a:t>
            </a:r>
            <a:endPar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endParaRPr>
          </a:p>
          <a:p>
            <a:pPr marL="0" indent="0">
              <a:spcBef>
                <a:spcPts val="0"/>
              </a:spcBef>
              <a:buNone/>
            </a:pPr>
            <a:r>
              <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Emmanuel </a:t>
            </a:r>
            <a:r>
              <a:rPr lang="en-US" sz="1800" dirty="0" err="1">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Momijian</a:t>
            </a:r>
            <a:endPar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endParaRPr>
          </a:p>
          <a:p>
            <a:pPr marL="0" indent="0">
              <a:spcBef>
                <a:spcPts val="0"/>
              </a:spcBef>
              <a:buNone/>
            </a:pPr>
            <a:r>
              <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Mark Claussen</a:t>
            </a:r>
          </a:p>
          <a:p>
            <a:pPr marL="0" indent="0">
              <a:spcBef>
                <a:spcPts val="0"/>
              </a:spcBef>
              <a:buNone/>
            </a:pPr>
            <a:r>
              <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Allie Costa</a:t>
            </a:r>
          </a:p>
          <a:p>
            <a:pPr marL="0" indent="0">
              <a:spcBef>
                <a:spcPts val="0"/>
              </a:spcBef>
              <a:buNone/>
            </a:pPr>
            <a:r>
              <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Data </a:t>
            </a:r>
            <a:r>
              <a:rPr lang="en-US" sz="1800" dirty="0" err="1">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Balser</a:t>
            </a:r>
            <a:endPar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endParaRPr>
          </a:p>
          <a:p>
            <a:pPr marL="0" indent="0">
              <a:spcBef>
                <a:spcPts val="0"/>
              </a:spcBef>
              <a:buNone/>
            </a:pPr>
            <a:r>
              <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Jeff Kern</a:t>
            </a:r>
          </a:p>
          <a:p>
            <a:endParaRPr lang="en-US" dirty="0"/>
          </a:p>
        </p:txBody>
      </p:sp>
    </p:spTree>
    <p:extLst>
      <p:ext uri="{BB962C8B-B14F-4D97-AF65-F5344CB8AC3E}">
        <p14:creationId xmlns:p14="http://schemas.microsoft.com/office/powerpoint/2010/main" val="4161686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Process</a:t>
            </a:r>
          </a:p>
        </p:txBody>
      </p:sp>
      <p:sp>
        <p:nvSpPr>
          <p:cNvPr id="5" name="Text Placeholder 4"/>
          <p:cNvSpPr>
            <a:spLocks noGrp="1"/>
          </p:cNvSpPr>
          <p:nvPr>
            <p:ph type="body" sz="quarter" idx="12"/>
          </p:nvPr>
        </p:nvSpPr>
        <p:spPr>
          <a:xfrm>
            <a:off x="333611" y="622946"/>
            <a:ext cx="11514667" cy="1632348"/>
          </a:xfrm>
        </p:spPr>
        <p:txBody>
          <a:bodyPr/>
          <a:lstStyle/>
          <a:p>
            <a:r>
              <a:rPr lang="en-US" dirty="0"/>
              <a:t>Telescope Time Allocation Landing page: </a:t>
            </a:r>
            <a:r>
              <a:rPr lang="en-US" dirty="0">
                <a:hlinkClick r:id="rId2"/>
              </a:rPr>
              <a:t>https://tta.nrao.edu</a:t>
            </a:r>
            <a:endParaRPr lang="en-US" dirty="0"/>
          </a:p>
          <a:p>
            <a:r>
              <a:rPr lang="en-US" dirty="0"/>
              <a:t>Confluence Page: </a:t>
            </a:r>
            <a:r>
              <a:rPr lang="en-US" sz="1600" dirty="0">
                <a:hlinkClick r:id="rId3"/>
              </a:rPr>
              <a:t>https://open-confluence.nrao.edu/display/SRDP/Telescope+Time+Allocation+Tool+Version+0.1+Review</a:t>
            </a:r>
            <a:endParaRPr lang="en-US" sz="1600" dirty="0"/>
          </a:p>
          <a:p>
            <a:pPr lvl="1"/>
            <a:r>
              <a:rPr lang="en-US" sz="2400" dirty="0"/>
              <a:t>Links available from confluence page as well</a:t>
            </a:r>
          </a:p>
          <a:p>
            <a:endParaRPr lang="en-US" dirty="0"/>
          </a:p>
        </p:txBody>
      </p:sp>
      <p:pic>
        <p:nvPicPr>
          <p:cNvPr id="3" name="Picture 2">
            <a:extLst>
              <a:ext uri="{FF2B5EF4-FFF2-40B4-BE49-F238E27FC236}">
                <a16:creationId xmlns:a16="http://schemas.microsoft.com/office/drawing/2014/main" id="{10D0362C-623D-05B1-8F7B-C51B9AA4004F}"/>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6562323" y="1561305"/>
            <a:ext cx="5056003" cy="4128804"/>
          </a:xfrm>
          <a:prstGeom prst="rect">
            <a:avLst/>
          </a:prstGeom>
        </p:spPr>
      </p:pic>
      <p:sp>
        <p:nvSpPr>
          <p:cNvPr id="4" name="Text Placeholder 4">
            <a:extLst>
              <a:ext uri="{FF2B5EF4-FFF2-40B4-BE49-F238E27FC236}">
                <a16:creationId xmlns:a16="http://schemas.microsoft.com/office/drawing/2014/main" id="{F29724AD-DD98-C357-2A98-CB23369085DC}"/>
              </a:ext>
            </a:extLst>
          </p:cNvPr>
          <p:cNvSpPr txBox="1">
            <a:spLocks/>
          </p:cNvSpPr>
          <p:nvPr/>
        </p:nvSpPr>
        <p:spPr>
          <a:xfrm>
            <a:off x="406182" y="2467428"/>
            <a:ext cx="5457589" cy="286606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Gill Sans MT" panose="020B0502020104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Gill Sans MT" panose="020B05020201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600" dirty="0"/>
              <a:t>Process: Please submit comments and questions via </a:t>
            </a:r>
            <a:r>
              <a:rPr lang="en-US" sz="2600" dirty="0">
                <a:hlinkClick r:id="rId5"/>
              </a:rPr>
              <a:t>open-jira</a:t>
            </a:r>
            <a:r>
              <a:rPr lang="en-US" sz="2600" dirty="0"/>
              <a:t> </a:t>
            </a:r>
          </a:p>
          <a:p>
            <a:pPr lvl="1"/>
            <a:r>
              <a:rPr lang="en-US" dirty="0"/>
              <a:t>Project: Science Ready Data Products</a:t>
            </a:r>
          </a:p>
          <a:p>
            <a:pPr lvl="1"/>
            <a:r>
              <a:rPr lang="en-US" dirty="0"/>
              <a:t>Type: Review Item Discrepancy</a:t>
            </a:r>
          </a:p>
          <a:p>
            <a:pPr marL="0" indent="0">
              <a:buNone/>
            </a:pPr>
            <a:endParaRPr lang="en-US" dirty="0"/>
          </a:p>
          <a:p>
            <a:pPr marL="0" indent="0">
              <a:buNone/>
            </a:pPr>
            <a:r>
              <a:rPr lang="en-US" dirty="0"/>
              <a:t>Please submit your feedback prior to December 5</a:t>
            </a:r>
            <a:r>
              <a:rPr lang="en-US" baseline="30000" dirty="0"/>
              <a:t>th</a:t>
            </a:r>
            <a:r>
              <a:rPr lang="en-US" dirty="0"/>
              <a:t>.</a:t>
            </a:r>
          </a:p>
          <a:p>
            <a:pPr marL="0" indent="0">
              <a:buNone/>
            </a:pPr>
            <a:endParaRPr lang="en-US" dirty="0"/>
          </a:p>
          <a:p>
            <a:pPr lvl="1"/>
            <a:endParaRPr lang="en-US" sz="2400" dirty="0"/>
          </a:p>
          <a:p>
            <a:endParaRPr lang="en-US" dirty="0"/>
          </a:p>
        </p:txBody>
      </p:sp>
    </p:spTree>
    <p:extLst>
      <p:ext uri="{BB962C8B-B14F-4D97-AF65-F5344CB8AC3E}">
        <p14:creationId xmlns:p14="http://schemas.microsoft.com/office/powerpoint/2010/main" val="36062777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16124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38666" y="171302"/>
            <a:ext cx="11514667" cy="477202"/>
          </a:xfrm>
        </p:spPr>
        <p:txBody>
          <a:bodyPr/>
          <a:lstStyle/>
          <a:p>
            <a:r>
              <a:rPr lang="en-US" dirty="0"/>
              <a:t>Project Status</a:t>
            </a:r>
          </a:p>
        </p:txBody>
      </p:sp>
      <p:sp>
        <p:nvSpPr>
          <p:cNvPr id="3" name="Text Placeholder 2">
            <a:extLst>
              <a:ext uri="{FF2B5EF4-FFF2-40B4-BE49-F238E27FC236}">
                <a16:creationId xmlns:a16="http://schemas.microsoft.com/office/drawing/2014/main" id="{3EB15222-498D-E1D1-970F-D3B4BFCD1752}"/>
              </a:ext>
            </a:extLst>
          </p:cNvPr>
          <p:cNvSpPr>
            <a:spLocks noGrp="1"/>
          </p:cNvSpPr>
          <p:nvPr>
            <p:ph type="body" sz="quarter" idx="12"/>
          </p:nvPr>
        </p:nvSpPr>
        <p:spPr>
          <a:xfrm>
            <a:off x="1075456" y="693861"/>
            <a:ext cx="11350891" cy="5159969"/>
          </a:xfrm>
        </p:spPr>
        <p:txBody>
          <a:bodyPr>
            <a:normAutofit fontScale="92500" lnSpcReduction="10000"/>
          </a:bodyPr>
          <a:lstStyle/>
          <a:p>
            <a:r>
              <a:rPr lang="en-US" dirty="0"/>
              <a:t>TTA 0: Initiation</a:t>
            </a:r>
          </a:p>
          <a:p>
            <a:r>
              <a:rPr lang="en-US" dirty="0"/>
              <a:t>TTA 0.1: Proposal Creation</a:t>
            </a:r>
          </a:p>
          <a:p>
            <a:pPr lvl="1"/>
            <a:r>
              <a:rPr lang="en-US" dirty="0"/>
              <a:t>Initial Implementation</a:t>
            </a:r>
          </a:p>
          <a:p>
            <a:pPr lvl="1"/>
            <a:r>
              <a:rPr lang="en-US" dirty="0"/>
              <a:t>Conceptual Validation</a:t>
            </a:r>
          </a:p>
          <a:p>
            <a:r>
              <a:rPr lang="en-US" dirty="0"/>
              <a:t>TTA 0.2: Submission and Review</a:t>
            </a:r>
          </a:p>
          <a:p>
            <a:pPr lvl="1"/>
            <a:r>
              <a:rPr lang="en-US" dirty="0"/>
              <a:t>Observatory Site Review</a:t>
            </a:r>
          </a:p>
          <a:p>
            <a:pPr lvl="1"/>
            <a:r>
              <a:rPr lang="en-US" dirty="0"/>
              <a:t>Science Panel Review</a:t>
            </a:r>
          </a:p>
          <a:p>
            <a:pPr lvl="2"/>
            <a:r>
              <a:rPr lang="en-US" dirty="0"/>
              <a:t>Review configuration</a:t>
            </a:r>
          </a:p>
          <a:p>
            <a:pPr lvl="2"/>
            <a:r>
              <a:rPr lang="en-US" dirty="0"/>
              <a:t>Individual Review</a:t>
            </a:r>
          </a:p>
          <a:p>
            <a:pPr lvl="2"/>
            <a:r>
              <a:rPr lang="en-US" dirty="0"/>
              <a:t>Consensus Review</a:t>
            </a:r>
          </a:p>
          <a:p>
            <a:r>
              <a:rPr lang="en-US" dirty="0"/>
              <a:t>TTA 0.3: Time Allocation </a:t>
            </a:r>
          </a:p>
          <a:p>
            <a:pPr lvl="1"/>
            <a:r>
              <a:rPr lang="en-US" dirty="0"/>
              <a:t>Allocation Disposition </a:t>
            </a:r>
          </a:p>
          <a:p>
            <a:pPr lvl="2"/>
            <a:r>
              <a:rPr lang="en-US" dirty="0"/>
              <a:t>Preliminary (Schedular)</a:t>
            </a:r>
          </a:p>
          <a:p>
            <a:pPr lvl="2"/>
            <a:r>
              <a:rPr lang="en-US" dirty="0"/>
              <a:t>Proposed (TAC)</a:t>
            </a:r>
          </a:p>
          <a:p>
            <a:pPr lvl="1"/>
            <a:r>
              <a:rPr lang="en-US" dirty="0"/>
              <a:t>Allocation Approval</a:t>
            </a:r>
          </a:p>
          <a:p>
            <a:pPr marL="0" indent="0">
              <a:buNone/>
            </a:pPr>
            <a:endParaRPr lang="en-US" dirty="0"/>
          </a:p>
        </p:txBody>
      </p:sp>
      <p:sp>
        <p:nvSpPr>
          <p:cNvPr id="4" name="TextBox 3">
            <a:extLst>
              <a:ext uri="{FF2B5EF4-FFF2-40B4-BE49-F238E27FC236}">
                <a16:creationId xmlns:a16="http://schemas.microsoft.com/office/drawing/2014/main" id="{7481A663-F04E-8E40-C85D-652A40220C71}"/>
              </a:ext>
            </a:extLst>
          </p:cNvPr>
          <p:cNvSpPr txBox="1"/>
          <p:nvPr/>
        </p:nvSpPr>
        <p:spPr>
          <a:xfrm rot="21262086">
            <a:off x="4822671" y="1249680"/>
            <a:ext cx="1755227" cy="646331"/>
          </a:xfrm>
          <a:prstGeom prst="rect">
            <a:avLst/>
          </a:prstGeom>
          <a:noFill/>
        </p:spPr>
        <p:txBody>
          <a:bodyPr wrap="square" rtlCol="0">
            <a:spAutoFit/>
          </a:bodyPr>
          <a:lstStyle/>
          <a:p>
            <a:pPr algn="ctr"/>
            <a:r>
              <a:rPr lang="en-US" dirty="0">
                <a:solidFill>
                  <a:schemeClr val="accent6"/>
                </a:solidFill>
                <a:latin typeface="Bradley Hand" pitchFamily="2" charset="77"/>
              </a:rPr>
              <a:t>The current process</a:t>
            </a:r>
          </a:p>
        </p:txBody>
      </p:sp>
      <p:cxnSp>
        <p:nvCxnSpPr>
          <p:cNvPr id="7" name="Curved Connector 6">
            <a:extLst>
              <a:ext uri="{FF2B5EF4-FFF2-40B4-BE49-F238E27FC236}">
                <a16:creationId xmlns:a16="http://schemas.microsoft.com/office/drawing/2014/main" id="{5006268B-1785-F320-670C-361B05F64FD0}"/>
              </a:ext>
            </a:extLst>
          </p:cNvPr>
          <p:cNvCxnSpPr>
            <a:cxnSpLocks/>
          </p:cNvCxnSpPr>
          <p:nvPr/>
        </p:nvCxnSpPr>
        <p:spPr>
          <a:xfrm rot="10800000" flipV="1">
            <a:off x="4296665" y="1727817"/>
            <a:ext cx="840828" cy="199696"/>
          </a:xfrm>
          <a:prstGeom prst="curvedConnector3">
            <a:avLst/>
          </a:prstGeom>
          <a:ln w="34925">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212CD42-0E89-2B85-E2B7-947E6B91A9DC}"/>
              </a:ext>
            </a:extLst>
          </p:cNvPr>
          <p:cNvSpPr txBox="1"/>
          <p:nvPr/>
        </p:nvSpPr>
        <p:spPr>
          <a:xfrm rot="21262086">
            <a:off x="4506163" y="2617905"/>
            <a:ext cx="1755227" cy="923330"/>
          </a:xfrm>
          <a:prstGeom prst="rect">
            <a:avLst/>
          </a:prstGeom>
          <a:noFill/>
        </p:spPr>
        <p:txBody>
          <a:bodyPr wrap="square" rtlCol="0">
            <a:spAutoFit/>
          </a:bodyPr>
          <a:lstStyle/>
          <a:p>
            <a:pPr algn="ctr"/>
            <a:r>
              <a:rPr lang="en-US" dirty="0">
                <a:solidFill>
                  <a:schemeClr val="accent5"/>
                </a:solidFill>
                <a:latin typeface="Bradley Hand" pitchFamily="2" charset="77"/>
              </a:rPr>
              <a:t>In development Target Date: April 2023</a:t>
            </a:r>
          </a:p>
        </p:txBody>
      </p:sp>
      <p:sp>
        <p:nvSpPr>
          <p:cNvPr id="10" name="TextBox 9">
            <a:extLst>
              <a:ext uri="{FF2B5EF4-FFF2-40B4-BE49-F238E27FC236}">
                <a16:creationId xmlns:a16="http://schemas.microsoft.com/office/drawing/2014/main" id="{1EE0B0B9-8558-ABA0-8B11-3C8C64BD6B3F}"/>
              </a:ext>
            </a:extLst>
          </p:cNvPr>
          <p:cNvSpPr txBox="1"/>
          <p:nvPr/>
        </p:nvSpPr>
        <p:spPr>
          <a:xfrm rot="21262086">
            <a:off x="4336919" y="4738933"/>
            <a:ext cx="2093719" cy="923330"/>
          </a:xfrm>
          <a:prstGeom prst="rect">
            <a:avLst/>
          </a:prstGeom>
          <a:noFill/>
        </p:spPr>
        <p:txBody>
          <a:bodyPr wrap="square" rtlCol="0">
            <a:spAutoFit/>
          </a:bodyPr>
          <a:lstStyle/>
          <a:p>
            <a:pPr algn="ctr"/>
            <a:r>
              <a:rPr lang="en-US" dirty="0">
                <a:solidFill>
                  <a:schemeClr val="accent3"/>
                </a:solidFill>
                <a:latin typeface="Bradley Hand" pitchFamily="2" charset="77"/>
              </a:rPr>
              <a:t>Detailed requirements under development</a:t>
            </a:r>
          </a:p>
        </p:txBody>
      </p:sp>
      <p:pic>
        <p:nvPicPr>
          <p:cNvPr id="11" name="Picture 10">
            <a:extLst>
              <a:ext uri="{FF2B5EF4-FFF2-40B4-BE49-F238E27FC236}">
                <a16:creationId xmlns:a16="http://schemas.microsoft.com/office/drawing/2014/main" id="{7B75BE7D-50EA-D780-3290-3FD4DB637629}"/>
              </a:ext>
            </a:extLst>
          </p:cNvPr>
          <p:cNvPicPr>
            <a:picLocks noChangeAspect="1"/>
          </p:cNvPicPr>
          <p:nvPr/>
        </p:nvPicPr>
        <p:blipFill>
          <a:blip r:embed="rId2"/>
          <a:stretch>
            <a:fillRect/>
          </a:stretch>
        </p:blipFill>
        <p:spPr>
          <a:xfrm>
            <a:off x="9099413" y="268270"/>
            <a:ext cx="2492248" cy="5526850"/>
          </a:xfrm>
          <a:prstGeom prst="rect">
            <a:avLst/>
          </a:prstGeom>
        </p:spPr>
      </p:pic>
      <p:sp>
        <p:nvSpPr>
          <p:cNvPr id="12" name="Left Brace 11">
            <a:extLst>
              <a:ext uri="{FF2B5EF4-FFF2-40B4-BE49-F238E27FC236}">
                <a16:creationId xmlns:a16="http://schemas.microsoft.com/office/drawing/2014/main" id="{55F38A6D-6766-8107-07DA-497586C6EC37}"/>
              </a:ext>
            </a:extLst>
          </p:cNvPr>
          <p:cNvSpPr/>
          <p:nvPr/>
        </p:nvSpPr>
        <p:spPr>
          <a:xfrm>
            <a:off x="9071429" y="849086"/>
            <a:ext cx="159657" cy="580571"/>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Left Brace 12">
            <a:extLst>
              <a:ext uri="{FF2B5EF4-FFF2-40B4-BE49-F238E27FC236}">
                <a16:creationId xmlns:a16="http://schemas.microsoft.com/office/drawing/2014/main" id="{FE249E6F-650B-9C3A-414B-41A93904E0CC}"/>
              </a:ext>
            </a:extLst>
          </p:cNvPr>
          <p:cNvSpPr/>
          <p:nvPr/>
        </p:nvSpPr>
        <p:spPr>
          <a:xfrm>
            <a:off x="9071429" y="1460500"/>
            <a:ext cx="159657" cy="1826333"/>
          </a:xfrm>
          <a:prstGeom prst="leftBrace">
            <a:avLst/>
          </a:prstGeom>
          <a:ln w="22225">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Left Brace 13">
            <a:extLst>
              <a:ext uri="{FF2B5EF4-FFF2-40B4-BE49-F238E27FC236}">
                <a16:creationId xmlns:a16="http://schemas.microsoft.com/office/drawing/2014/main" id="{B5C5057F-6321-3C43-477C-5220BC18110C}"/>
              </a:ext>
            </a:extLst>
          </p:cNvPr>
          <p:cNvSpPr/>
          <p:nvPr/>
        </p:nvSpPr>
        <p:spPr>
          <a:xfrm>
            <a:off x="9071429" y="3345543"/>
            <a:ext cx="159657" cy="1364343"/>
          </a:xfrm>
          <a:prstGeom prst="leftBrace">
            <a:avLst/>
          </a:prstGeom>
          <a:ln w="254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5">
            <a:extLst>
              <a:ext uri="{FF2B5EF4-FFF2-40B4-BE49-F238E27FC236}">
                <a16:creationId xmlns:a16="http://schemas.microsoft.com/office/drawing/2014/main" id="{C9E98449-0105-D8A0-0603-4A52263F1350}"/>
              </a:ext>
            </a:extLst>
          </p:cNvPr>
          <p:cNvSpPr txBox="1"/>
          <p:nvPr/>
        </p:nvSpPr>
        <p:spPr>
          <a:xfrm>
            <a:off x="8121746" y="954705"/>
            <a:ext cx="935691" cy="369332"/>
          </a:xfrm>
          <a:prstGeom prst="rect">
            <a:avLst/>
          </a:prstGeom>
          <a:noFill/>
        </p:spPr>
        <p:txBody>
          <a:bodyPr wrap="square">
            <a:spAutoFit/>
          </a:bodyPr>
          <a:lstStyle/>
          <a:p>
            <a:r>
              <a:rPr lang="en-US" dirty="0">
                <a:solidFill>
                  <a:schemeClr val="accent1"/>
                </a:solidFill>
              </a:rPr>
              <a:t>TTA 0.1</a:t>
            </a:r>
          </a:p>
        </p:txBody>
      </p:sp>
      <p:sp>
        <p:nvSpPr>
          <p:cNvPr id="17" name="TextBox 16">
            <a:extLst>
              <a:ext uri="{FF2B5EF4-FFF2-40B4-BE49-F238E27FC236}">
                <a16:creationId xmlns:a16="http://schemas.microsoft.com/office/drawing/2014/main" id="{9E43D72B-D348-A66D-BB7A-48B228E6F68D}"/>
              </a:ext>
            </a:extLst>
          </p:cNvPr>
          <p:cNvSpPr txBox="1"/>
          <p:nvPr/>
        </p:nvSpPr>
        <p:spPr>
          <a:xfrm>
            <a:off x="8121746" y="2156486"/>
            <a:ext cx="935691" cy="369332"/>
          </a:xfrm>
          <a:prstGeom prst="rect">
            <a:avLst/>
          </a:prstGeom>
          <a:noFill/>
        </p:spPr>
        <p:txBody>
          <a:bodyPr wrap="square">
            <a:spAutoFit/>
          </a:bodyPr>
          <a:lstStyle/>
          <a:p>
            <a:r>
              <a:rPr lang="en-US" dirty="0">
                <a:solidFill>
                  <a:schemeClr val="accent5"/>
                </a:solidFill>
              </a:rPr>
              <a:t>TTA 0.2</a:t>
            </a:r>
          </a:p>
        </p:txBody>
      </p:sp>
      <p:sp>
        <p:nvSpPr>
          <p:cNvPr id="18" name="TextBox 17">
            <a:extLst>
              <a:ext uri="{FF2B5EF4-FFF2-40B4-BE49-F238E27FC236}">
                <a16:creationId xmlns:a16="http://schemas.microsoft.com/office/drawing/2014/main" id="{6FD67376-8AE2-5B5E-2318-310445691DB4}"/>
              </a:ext>
            </a:extLst>
          </p:cNvPr>
          <p:cNvSpPr txBox="1"/>
          <p:nvPr/>
        </p:nvSpPr>
        <p:spPr>
          <a:xfrm>
            <a:off x="8125301" y="3820492"/>
            <a:ext cx="935691" cy="369332"/>
          </a:xfrm>
          <a:prstGeom prst="rect">
            <a:avLst/>
          </a:prstGeom>
          <a:noFill/>
        </p:spPr>
        <p:txBody>
          <a:bodyPr wrap="square">
            <a:spAutoFit/>
          </a:bodyPr>
          <a:lstStyle/>
          <a:p>
            <a:r>
              <a:rPr lang="en-US" dirty="0">
                <a:solidFill>
                  <a:schemeClr val="accent4"/>
                </a:solidFill>
              </a:rPr>
              <a:t>TTA 0.3</a:t>
            </a:r>
          </a:p>
        </p:txBody>
      </p:sp>
    </p:spTree>
    <p:extLst>
      <p:ext uri="{BB962C8B-B14F-4D97-AF65-F5344CB8AC3E}">
        <p14:creationId xmlns:p14="http://schemas.microsoft.com/office/powerpoint/2010/main" val="15069228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Reminder of Key Concepts</a:t>
            </a:r>
          </a:p>
        </p:txBody>
      </p:sp>
      <p:sp>
        <p:nvSpPr>
          <p:cNvPr id="3" name="Text Placeholder 2">
            <a:extLst>
              <a:ext uri="{FF2B5EF4-FFF2-40B4-BE49-F238E27FC236}">
                <a16:creationId xmlns:a16="http://schemas.microsoft.com/office/drawing/2014/main" id="{B44156C3-807B-C589-AB7C-D895B2CF8E94}"/>
              </a:ext>
            </a:extLst>
          </p:cNvPr>
          <p:cNvSpPr>
            <a:spLocks noGrp="1"/>
          </p:cNvSpPr>
          <p:nvPr>
            <p:ph type="body" sz="quarter" idx="12"/>
          </p:nvPr>
        </p:nvSpPr>
        <p:spPr/>
        <p:txBody>
          <a:bodyPr/>
          <a:lstStyle/>
          <a:p>
            <a:r>
              <a:rPr lang="en-US" dirty="0"/>
              <a:t>Configurability</a:t>
            </a:r>
          </a:p>
          <a:p>
            <a:pPr lvl="1"/>
            <a:r>
              <a:rPr lang="en-US" dirty="0"/>
              <a:t>Multiple simultaneous solicitations</a:t>
            </a:r>
          </a:p>
          <a:p>
            <a:pPr lvl="1"/>
            <a:r>
              <a:rPr lang="en-US" dirty="0"/>
              <a:t>Capabilities in each solicitation are modifiable </a:t>
            </a:r>
            <a:r>
              <a:rPr lang="en-US" u="sng" dirty="0"/>
              <a:t>without</a:t>
            </a:r>
            <a:r>
              <a:rPr lang="en-US" dirty="0"/>
              <a:t> changes to the code.</a:t>
            </a:r>
          </a:p>
          <a:p>
            <a:r>
              <a:rPr lang="en-US" dirty="0"/>
              <a:t>Proposals</a:t>
            </a:r>
          </a:p>
          <a:p>
            <a:pPr lvl="1"/>
            <a:r>
              <a:rPr lang="en-US" dirty="0"/>
              <a:t>Science Justification</a:t>
            </a:r>
          </a:p>
          <a:p>
            <a:pPr lvl="1"/>
            <a:r>
              <a:rPr lang="en-US" dirty="0"/>
              <a:t>One or more Allocation Requests</a:t>
            </a:r>
          </a:p>
          <a:p>
            <a:r>
              <a:rPr lang="en-US" dirty="0"/>
              <a:t>Allocation requests contain capabilities and observing specifications</a:t>
            </a:r>
          </a:p>
          <a:p>
            <a:pPr lvl="1"/>
            <a:r>
              <a:rPr lang="en-US" dirty="0"/>
              <a:t>Capabilities are science focused</a:t>
            </a:r>
          </a:p>
          <a:p>
            <a:pPr lvl="2"/>
            <a:r>
              <a:rPr lang="en-US" dirty="0"/>
              <a:t>What the user wants to achieve, not how the hardware is used.</a:t>
            </a:r>
          </a:p>
          <a:p>
            <a:pPr lvl="1"/>
            <a:r>
              <a:rPr lang="en-US" dirty="0"/>
              <a:t>Observations Specifications</a:t>
            </a:r>
          </a:p>
          <a:p>
            <a:pPr lvl="2"/>
            <a:r>
              <a:rPr lang="en-US" dirty="0"/>
              <a:t>How the hardware could be used to achieve the capability goals.</a:t>
            </a:r>
          </a:p>
          <a:p>
            <a:pPr lvl="2"/>
            <a:r>
              <a:rPr lang="en-US" dirty="0"/>
              <a:t>Used to derive a time request</a:t>
            </a:r>
          </a:p>
          <a:p>
            <a:pPr marL="0" indent="0">
              <a:buNone/>
            </a:pPr>
            <a:endParaRPr lang="en-US" dirty="0"/>
          </a:p>
          <a:p>
            <a:pPr lvl="2"/>
            <a:endParaRPr lang="en-US" dirty="0"/>
          </a:p>
        </p:txBody>
      </p:sp>
      <p:sp>
        <p:nvSpPr>
          <p:cNvPr id="4" name="TextBox 3">
            <a:extLst>
              <a:ext uri="{FF2B5EF4-FFF2-40B4-BE49-F238E27FC236}">
                <a16:creationId xmlns:a16="http://schemas.microsoft.com/office/drawing/2014/main" id="{1B07BE3D-4551-CAE0-5262-C1F4CE3A77AC}"/>
              </a:ext>
            </a:extLst>
          </p:cNvPr>
          <p:cNvSpPr txBox="1"/>
          <p:nvPr/>
        </p:nvSpPr>
        <p:spPr>
          <a:xfrm rot="21167392">
            <a:off x="4953386" y="3637115"/>
            <a:ext cx="1656681" cy="369332"/>
          </a:xfrm>
          <a:prstGeom prst="rect">
            <a:avLst/>
          </a:prstGeom>
          <a:noFill/>
        </p:spPr>
        <p:txBody>
          <a:bodyPr wrap="square" rtlCol="0">
            <a:spAutoFit/>
          </a:bodyPr>
          <a:lstStyle/>
          <a:p>
            <a:r>
              <a:rPr lang="en-US" dirty="0">
                <a:solidFill>
                  <a:schemeClr val="accent3"/>
                </a:solidFill>
                <a:latin typeface="Bradley Hand" pitchFamily="2" charset="77"/>
              </a:rPr>
              <a:t>“Novice” View</a:t>
            </a:r>
          </a:p>
        </p:txBody>
      </p:sp>
      <p:sp>
        <p:nvSpPr>
          <p:cNvPr id="6" name="TextBox 5">
            <a:extLst>
              <a:ext uri="{FF2B5EF4-FFF2-40B4-BE49-F238E27FC236}">
                <a16:creationId xmlns:a16="http://schemas.microsoft.com/office/drawing/2014/main" id="{062CD4AA-47E3-6558-450C-6C9D6DDC4002}"/>
              </a:ext>
            </a:extLst>
          </p:cNvPr>
          <p:cNvSpPr txBox="1"/>
          <p:nvPr/>
        </p:nvSpPr>
        <p:spPr>
          <a:xfrm rot="21167392">
            <a:off x="4417636" y="4464619"/>
            <a:ext cx="1656681" cy="369332"/>
          </a:xfrm>
          <a:prstGeom prst="rect">
            <a:avLst/>
          </a:prstGeom>
          <a:noFill/>
        </p:spPr>
        <p:txBody>
          <a:bodyPr wrap="square" rtlCol="0">
            <a:spAutoFit/>
          </a:bodyPr>
          <a:lstStyle/>
          <a:p>
            <a:r>
              <a:rPr lang="en-US" dirty="0">
                <a:solidFill>
                  <a:schemeClr val="accent3"/>
                </a:solidFill>
                <a:latin typeface="Bradley Hand" pitchFamily="2" charset="77"/>
              </a:rPr>
              <a:t>“Expert” View</a:t>
            </a:r>
          </a:p>
        </p:txBody>
      </p:sp>
    </p:spTree>
    <p:extLst>
      <p:ext uri="{BB962C8B-B14F-4D97-AF65-F5344CB8AC3E}">
        <p14:creationId xmlns:p14="http://schemas.microsoft.com/office/powerpoint/2010/main" val="13942308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Review Objective</a:t>
            </a:r>
          </a:p>
        </p:txBody>
      </p:sp>
      <p:sp>
        <p:nvSpPr>
          <p:cNvPr id="3" name="Text Placeholder 2">
            <a:extLst>
              <a:ext uri="{FF2B5EF4-FFF2-40B4-BE49-F238E27FC236}">
                <a16:creationId xmlns:a16="http://schemas.microsoft.com/office/drawing/2014/main" id="{81888C13-7554-36BB-DCDA-B538208AB4D5}"/>
              </a:ext>
            </a:extLst>
          </p:cNvPr>
          <p:cNvSpPr>
            <a:spLocks noGrp="1"/>
          </p:cNvSpPr>
          <p:nvPr>
            <p:ph type="body" sz="quarter" idx="12"/>
          </p:nvPr>
        </p:nvSpPr>
        <p:spPr/>
        <p:txBody>
          <a:bodyPr/>
          <a:lstStyle/>
          <a:p>
            <a:pPr marL="0" indent="0" algn="l">
              <a:buNone/>
            </a:pPr>
            <a:r>
              <a:rPr lang="en-US" dirty="0">
                <a:solidFill>
                  <a:srgbClr val="172B4D"/>
                </a:solidFill>
                <a:latin typeface="-apple-system"/>
              </a:rPr>
              <a:t>This system is a realization of a number of new concepts defined in the TTA Tools Concept document.  This review is intended to evaluate how well these concepts support the proposal process and if they have been realized in a suitable way.</a:t>
            </a:r>
            <a:endParaRPr lang="en-US" b="0" i="0" u="none" strike="noStrike" dirty="0">
              <a:solidFill>
                <a:srgbClr val="172B4D"/>
              </a:solidFill>
              <a:effectLst/>
              <a:latin typeface="-apple-system"/>
            </a:endParaRPr>
          </a:p>
          <a:p>
            <a:pPr marL="0" indent="0" algn="l">
              <a:buNone/>
            </a:pPr>
            <a:endParaRPr lang="en-US" dirty="0">
              <a:solidFill>
                <a:srgbClr val="172B4D"/>
              </a:solidFill>
              <a:latin typeface="-apple-system"/>
            </a:endParaRPr>
          </a:p>
          <a:p>
            <a:pPr lvl="1">
              <a:buFont typeface="Arial" panose="020B0604020202020204" pitchFamily="34" charset="0"/>
              <a:buChar char="•"/>
            </a:pPr>
            <a:r>
              <a:rPr lang="en-US" b="0" i="0" u="none" strike="noStrike" dirty="0">
                <a:solidFill>
                  <a:srgbClr val="172B4D"/>
                </a:solidFill>
                <a:effectLst/>
                <a:latin typeface="-apple-system"/>
              </a:rPr>
              <a:t>Are the concepts of Proposal, Allocation Request, Capability and Observing Specification clearly implemented?</a:t>
            </a:r>
          </a:p>
          <a:p>
            <a:pPr lvl="1">
              <a:buFont typeface="Arial" panose="020B0604020202020204" pitchFamily="34" charset="0"/>
              <a:buChar char="•"/>
            </a:pPr>
            <a:r>
              <a:rPr lang="en-US" b="0" i="0" u="none" strike="noStrike" dirty="0">
                <a:solidFill>
                  <a:srgbClr val="172B4D"/>
                </a:solidFill>
                <a:effectLst/>
                <a:latin typeface="-apple-system"/>
              </a:rPr>
              <a:t>Is the user interface intuitive and navigable?</a:t>
            </a:r>
          </a:p>
          <a:p>
            <a:pPr lvl="1">
              <a:buFont typeface="Arial" panose="020B0604020202020204" pitchFamily="34" charset="0"/>
              <a:buChar char="•"/>
            </a:pPr>
            <a:r>
              <a:rPr lang="en-US" b="0" i="0" u="none" strike="noStrike" dirty="0">
                <a:solidFill>
                  <a:srgbClr val="172B4D"/>
                </a:solidFill>
                <a:effectLst/>
                <a:latin typeface="-apple-system"/>
              </a:rPr>
              <a:t>Do the concepts of Capability and Observing Specification support both novice users and expert users?</a:t>
            </a:r>
          </a:p>
          <a:p>
            <a:pPr marL="0" indent="0">
              <a:buNone/>
            </a:pPr>
            <a:endParaRPr lang="en-US" dirty="0"/>
          </a:p>
        </p:txBody>
      </p:sp>
      <p:sp>
        <p:nvSpPr>
          <p:cNvPr id="6" name="TextBox 5">
            <a:extLst>
              <a:ext uri="{FF2B5EF4-FFF2-40B4-BE49-F238E27FC236}">
                <a16:creationId xmlns:a16="http://schemas.microsoft.com/office/drawing/2014/main" id="{4154603B-DDC2-25A2-A677-DC4A5076C22E}"/>
              </a:ext>
            </a:extLst>
          </p:cNvPr>
          <p:cNvSpPr txBox="1"/>
          <p:nvPr/>
        </p:nvSpPr>
        <p:spPr>
          <a:xfrm>
            <a:off x="2397058" y="4638229"/>
            <a:ext cx="7387771" cy="830997"/>
          </a:xfrm>
          <a:prstGeom prst="rect">
            <a:avLst/>
          </a:prstGeom>
          <a:noFill/>
        </p:spPr>
        <p:txBody>
          <a:bodyPr wrap="square">
            <a:spAutoFit/>
          </a:bodyPr>
          <a:lstStyle/>
          <a:p>
            <a:pPr marL="0" indent="0" algn="ctr">
              <a:buNone/>
            </a:pPr>
            <a:r>
              <a:rPr lang="en-US" sz="2400" b="0" i="0" u="none" strike="noStrike" dirty="0">
                <a:solidFill>
                  <a:schemeClr val="accent2"/>
                </a:solidFill>
                <a:effectLst/>
                <a:latin typeface="-apple-system"/>
              </a:rPr>
              <a:t>Not a review of the algorithms or details of the capabilities and generated observation specifications</a:t>
            </a:r>
            <a:r>
              <a:rPr lang="en-US" sz="2400" b="0" i="0" u="none" strike="noStrike" dirty="0">
                <a:solidFill>
                  <a:srgbClr val="172B4D"/>
                </a:solidFill>
                <a:effectLst/>
                <a:latin typeface="-apple-system"/>
              </a:rPr>
              <a:t>.</a:t>
            </a:r>
          </a:p>
        </p:txBody>
      </p:sp>
    </p:spTree>
    <p:extLst>
      <p:ext uri="{BB962C8B-B14F-4D97-AF65-F5344CB8AC3E}">
        <p14:creationId xmlns:p14="http://schemas.microsoft.com/office/powerpoint/2010/main" val="1084463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Features and Limitations</a:t>
            </a:r>
          </a:p>
        </p:txBody>
      </p:sp>
      <p:sp>
        <p:nvSpPr>
          <p:cNvPr id="6" name="Text Placeholder 5">
            <a:extLst>
              <a:ext uri="{FF2B5EF4-FFF2-40B4-BE49-F238E27FC236}">
                <a16:creationId xmlns:a16="http://schemas.microsoft.com/office/drawing/2014/main" id="{1537A580-7389-91A0-2330-9D8BFD08B104}"/>
              </a:ext>
            </a:extLst>
          </p:cNvPr>
          <p:cNvSpPr>
            <a:spLocks noGrp="1"/>
          </p:cNvSpPr>
          <p:nvPr>
            <p:ph type="body" sz="quarter" idx="12"/>
          </p:nvPr>
        </p:nvSpPr>
        <p:spPr>
          <a:xfrm>
            <a:off x="497388" y="1309254"/>
            <a:ext cx="5010783" cy="1289953"/>
          </a:xfrm>
        </p:spPr>
        <p:txBody>
          <a:bodyPr/>
          <a:lstStyle/>
          <a:p>
            <a:pPr marL="342900" marR="0" lvl="0" indent="-342900">
              <a:spcBef>
                <a:spcPts val="0"/>
              </a:spcBef>
              <a:spcAft>
                <a:spcPts val="0"/>
              </a:spcAft>
              <a:buFont typeface="Symbol" pitchFamily="2" charset="2"/>
              <a:buChar char=""/>
            </a:pPr>
            <a:r>
              <a:rPr lang="en-US" sz="18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rPr>
              <a:t>Configuration of multiple Solicitations that may exist simultaneously with heterogeneous Facility and Capability specifications.</a:t>
            </a:r>
          </a:p>
          <a:p>
            <a:pPr lvl="1" indent="-342900">
              <a:spcBef>
                <a:spcPts val="0"/>
              </a:spcBef>
              <a:buFont typeface="Symbol" pitchFamily="2" charset="2"/>
              <a:buChar char=""/>
            </a:pPr>
            <a:r>
              <a:rPr lang="en-US" sz="16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Currently specified through JSON file.</a:t>
            </a:r>
          </a:p>
          <a:p>
            <a:pPr marL="0" indent="0">
              <a:spcBef>
                <a:spcPts val="0"/>
              </a:spcBef>
              <a:buNone/>
            </a:pPr>
            <a:endParaRPr lang="en-US" sz="18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endParaRPr>
          </a:p>
        </p:txBody>
      </p:sp>
      <p:sp>
        <p:nvSpPr>
          <p:cNvPr id="7" name="Text Placeholder 6">
            <a:extLst>
              <a:ext uri="{FF2B5EF4-FFF2-40B4-BE49-F238E27FC236}">
                <a16:creationId xmlns:a16="http://schemas.microsoft.com/office/drawing/2014/main" id="{EB9EDAE8-56B6-0239-9446-76CA5A27BE76}"/>
              </a:ext>
            </a:extLst>
          </p:cNvPr>
          <p:cNvSpPr>
            <a:spLocks noGrp="1"/>
          </p:cNvSpPr>
          <p:nvPr>
            <p:ph type="body" sz="quarter" idx="13"/>
          </p:nvPr>
        </p:nvSpPr>
        <p:spPr/>
        <p:txBody>
          <a:bodyPr/>
          <a:lstStyle/>
          <a:p>
            <a:r>
              <a:rPr lang="en-US" dirty="0"/>
              <a:t>Solicitation Configuration</a:t>
            </a:r>
          </a:p>
        </p:txBody>
      </p:sp>
      <p:sp>
        <p:nvSpPr>
          <p:cNvPr id="8" name="Text Placeholder 5">
            <a:extLst>
              <a:ext uri="{FF2B5EF4-FFF2-40B4-BE49-F238E27FC236}">
                <a16:creationId xmlns:a16="http://schemas.microsoft.com/office/drawing/2014/main" id="{A791F155-05AF-CB82-ADEC-4484118A234F}"/>
              </a:ext>
            </a:extLst>
          </p:cNvPr>
          <p:cNvSpPr txBox="1">
            <a:spLocks/>
          </p:cNvSpPr>
          <p:nvPr/>
        </p:nvSpPr>
        <p:spPr>
          <a:xfrm>
            <a:off x="6340871" y="821387"/>
            <a:ext cx="5671183" cy="222661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Gill Sans MT" panose="020B0502020104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Gill Sans MT" panose="020B05020201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en-US" sz="2000" dirty="0">
                <a:solidFill>
                  <a:schemeClr val="accent4"/>
                </a:solidFill>
                <a:latin typeface="Gill Sans MT" panose="020B0502020104020203" pitchFamily="34" charset="77"/>
                <a:ea typeface="ヒラギノ角ゴ Pro W3" panose="020B0300000000000000" pitchFamily="34" charset="-128"/>
                <a:cs typeface="Times New Roman" panose="02020603050405020304" pitchFamily="18" charset="0"/>
              </a:rPr>
              <a:t>For this review there are two solicitations configured. </a:t>
            </a:r>
          </a:p>
          <a:p>
            <a:pPr>
              <a:spcBef>
                <a:spcPts val="0"/>
              </a:spcBef>
            </a:pPr>
            <a:r>
              <a:rPr lang="en-US" sz="2000" b="1" dirty="0">
                <a:solidFill>
                  <a:schemeClr val="accent4"/>
                </a:solidFill>
                <a:latin typeface="Gill Sans MT" panose="020B0502020104020203" pitchFamily="34" charset="77"/>
                <a:ea typeface="ヒラギノ角ゴ Pro W3" panose="020B0300000000000000" pitchFamily="34" charset="-128"/>
                <a:cs typeface="Times New Roman" panose="02020603050405020304" pitchFamily="18" charset="0"/>
              </a:rPr>
              <a:t>Sem_25A</a:t>
            </a:r>
            <a:r>
              <a:rPr lang="en-US" sz="2000" dirty="0">
                <a:solidFill>
                  <a:schemeClr val="accent4"/>
                </a:solidFill>
                <a:latin typeface="Gill Sans MT" panose="020B0502020104020203" pitchFamily="34" charset="77"/>
                <a:ea typeface="ヒラギノ角ゴ Pro W3" panose="020B0300000000000000" pitchFamily="34" charset="-128"/>
                <a:cs typeface="Times New Roman" panose="02020603050405020304" pitchFamily="18" charset="0"/>
              </a:rPr>
              <a:t>:  VLA and GBT and is configured for the full range of frequencies.</a:t>
            </a:r>
          </a:p>
          <a:p>
            <a:pPr>
              <a:spcBef>
                <a:spcPts val="0"/>
              </a:spcBef>
            </a:pPr>
            <a:endParaRPr lang="en-US" sz="2000" dirty="0">
              <a:solidFill>
                <a:schemeClr val="accent4"/>
              </a:solidFill>
              <a:latin typeface="Gill Sans MT" panose="020B0502020104020203" pitchFamily="34" charset="77"/>
              <a:ea typeface="ヒラギノ角ゴ Pro W3" panose="020B0300000000000000" pitchFamily="34" charset="-128"/>
              <a:cs typeface="Times New Roman" panose="02020603050405020304" pitchFamily="18" charset="0"/>
            </a:endParaRPr>
          </a:p>
          <a:p>
            <a:pPr>
              <a:spcBef>
                <a:spcPts val="0"/>
              </a:spcBef>
            </a:pPr>
            <a:r>
              <a:rPr lang="en-US" sz="2000" b="1" dirty="0">
                <a:solidFill>
                  <a:schemeClr val="accent4"/>
                </a:solidFill>
                <a:latin typeface="Gill Sans MT" panose="020B0502020104020203" pitchFamily="34" charset="77"/>
                <a:ea typeface="ヒラギノ角ゴ Pro W3" panose="020B0300000000000000" pitchFamily="34" charset="-128"/>
                <a:cs typeface="Times New Roman" panose="02020603050405020304" pitchFamily="18" charset="0"/>
              </a:rPr>
              <a:t>SC_GBT_24B</a:t>
            </a:r>
            <a:r>
              <a:rPr lang="en-US" sz="2000" dirty="0">
                <a:solidFill>
                  <a:schemeClr val="accent4"/>
                </a:solidFill>
                <a:latin typeface="Gill Sans MT" panose="020B0502020104020203" pitchFamily="34" charset="77"/>
                <a:ea typeface="ヒラギノ角ゴ Pro W3" panose="020B0300000000000000" pitchFamily="34" charset="-128"/>
                <a:cs typeface="Times New Roman" panose="02020603050405020304" pitchFamily="18" charset="0"/>
              </a:rPr>
              <a:t>:  Low frequency observations on the GBT.  </a:t>
            </a:r>
          </a:p>
        </p:txBody>
      </p:sp>
      <p:pic>
        <p:nvPicPr>
          <p:cNvPr id="9" name="Picture 8">
            <a:extLst>
              <a:ext uri="{FF2B5EF4-FFF2-40B4-BE49-F238E27FC236}">
                <a16:creationId xmlns:a16="http://schemas.microsoft.com/office/drawing/2014/main" id="{436FB808-43C8-5651-11D2-A2545B6F2D9B}"/>
              </a:ext>
            </a:extLst>
          </p:cNvPr>
          <p:cNvPicPr>
            <a:picLocks noChangeAspect="1"/>
          </p:cNvPicPr>
          <p:nvPr/>
        </p:nvPicPr>
        <p:blipFill>
          <a:blip r:embed="rId2"/>
          <a:stretch>
            <a:fillRect/>
          </a:stretch>
        </p:blipFill>
        <p:spPr>
          <a:xfrm>
            <a:off x="4154714" y="3176989"/>
            <a:ext cx="7772400" cy="2768252"/>
          </a:xfrm>
          <a:prstGeom prst="rect">
            <a:avLst/>
          </a:prstGeom>
        </p:spPr>
      </p:pic>
      <p:sp>
        <p:nvSpPr>
          <p:cNvPr id="10" name="Text Placeholder 5">
            <a:extLst>
              <a:ext uri="{FF2B5EF4-FFF2-40B4-BE49-F238E27FC236}">
                <a16:creationId xmlns:a16="http://schemas.microsoft.com/office/drawing/2014/main" id="{90598EA6-F8BA-11EF-676D-D75FF907701D}"/>
              </a:ext>
            </a:extLst>
          </p:cNvPr>
          <p:cNvSpPr txBox="1">
            <a:spLocks/>
          </p:cNvSpPr>
          <p:nvPr/>
        </p:nvSpPr>
        <p:spPr>
          <a:xfrm>
            <a:off x="497389" y="3176661"/>
            <a:ext cx="3247298" cy="2607612"/>
          </a:xfrm>
          <a:prstGeom prst="rect">
            <a:avLst/>
          </a:prstGeom>
          <a:ln>
            <a:solidFill>
              <a:schemeClr val="tx1"/>
            </a:solidFill>
          </a:ln>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Gill Sans MT" panose="020B0502020104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Gill Sans MT" panose="020B05020201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800" b="1" dirty="0">
                <a:solidFill>
                  <a:schemeClr val="accent6"/>
                </a:solidFill>
                <a:latin typeface="Gill Sans MT" panose="020B0502020104020203" pitchFamily="34" charset="77"/>
                <a:ea typeface="ヒラギノ角ゴ Pro W3" panose="020B0300000000000000" pitchFamily="34" charset="-128"/>
                <a:cs typeface="Times New Roman" panose="02020603050405020304" pitchFamily="18" charset="0"/>
              </a:rPr>
              <a:t>Limitations:</a:t>
            </a:r>
          </a:p>
          <a:p>
            <a:pPr>
              <a:spcBef>
                <a:spcPts val="0"/>
              </a:spcBef>
              <a:buFont typeface="Symbol" pitchFamily="2" charset="2"/>
              <a:buChar char=""/>
            </a:pPr>
            <a:r>
              <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User configuration of Solicitation is not yet ready for validation and testing.</a:t>
            </a:r>
          </a:p>
          <a:p>
            <a:pPr>
              <a:spcBef>
                <a:spcPts val="0"/>
              </a:spcBef>
              <a:buFont typeface="Symbol" pitchFamily="2" charset="2"/>
              <a:buChar char=""/>
            </a:pPr>
            <a:r>
              <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Only two facilities are currently supported (VLA and GBT).</a:t>
            </a:r>
          </a:p>
          <a:p>
            <a:endParaRPr lang="en-US" dirty="0"/>
          </a:p>
        </p:txBody>
      </p:sp>
    </p:spTree>
    <p:extLst>
      <p:ext uri="{BB962C8B-B14F-4D97-AF65-F5344CB8AC3E}">
        <p14:creationId xmlns:p14="http://schemas.microsoft.com/office/powerpoint/2010/main" val="40067525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Features and Limitations</a:t>
            </a:r>
          </a:p>
        </p:txBody>
      </p:sp>
      <p:sp>
        <p:nvSpPr>
          <p:cNvPr id="6" name="Text Placeholder 5">
            <a:extLst>
              <a:ext uri="{FF2B5EF4-FFF2-40B4-BE49-F238E27FC236}">
                <a16:creationId xmlns:a16="http://schemas.microsoft.com/office/drawing/2014/main" id="{1537A580-7389-91A0-2330-9D8BFD08B104}"/>
              </a:ext>
            </a:extLst>
          </p:cNvPr>
          <p:cNvSpPr>
            <a:spLocks noGrp="1"/>
          </p:cNvSpPr>
          <p:nvPr>
            <p:ph type="body" sz="quarter" idx="12"/>
          </p:nvPr>
        </p:nvSpPr>
        <p:spPr/>
        <p:txBody>
          <a:bodyPr/>
          <a:lstStyle/>
          <a:p>
            <a:pPr>
              <a:spcBef>
                <a:spcPts val="0"/>
              </a:spcBef>
            </a:pPr>
            <a:r>
              <a:rPr lang="en-US" sz="18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rPr>
              <a:t>Basic Information (author, title, abstract).</a:t>
            </a:r>
          </a:p>
          <a:p>
            <a:pPr marL="342900" marR="0" lvl="0" indent="-342900">
              <a:spcBef>
                <a:spcPts val="0"/>
              </a:spcBef>
              <a:spcAft>
                <a:spcPts val="0"/>
              </a:spcAft>
              <a:buFont typeface="Symbol" pitchFamily="2" charset="2"/>
              <a:buChar char=""/>
            </a:pPr>
            <a:r>
              <a:rPr lang="en-US" sz="18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rPr>
              <a:t>Import of scientific justification PDF with view/delete functionality.</a:t>
            </a:r>
          </a:p>
          <a:p>
            <a:pPr marL="342900" marR="0" lvl="0" indent="-342900">
              <a:spcBef>
                <a:spcPts val="0"/>
              </a:spcBef>
              <a:spcAft>
                <a:spcPts val="0"/>
              </a:spcAft>
              <a:buFont typeface="Symbol" pitchFamily="2" charset="2"/>
              <a:buChar char=""/>
            </a:pPr>
            <a:r>
              <a:rPr lang="en-US" sz="18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rPr>
              <a:t>Creation of one or more Allocation Requests.</a:t>
            </a:r>
          </a:p>
          <a:p>
            <a:pPr marL="342900" marR="0" lvl="0" indent="-342900">
              <a:spcBef>
                <a:spcPts val="0"/>
              </a:spcBef>
              <a:spcAft>
                <a:spcPts val="0"/>
              </a:spcAft>
              <a:buFont typeface="Symbol" pitchFamily="2" charset="2"/>
              <a:buChar char=""/>
            </a:pPr>
            <a:endPar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endParaRPr>
          </a:p>
        </p:txBody>
      </p:sp>
      <p:sp>
        <p:nvSpPr>
          <p:cNvPr id="7" name="Text Placeholder 6">
            <a:extLst>
              <a:ext uri="{FF2B5EF4-FFF2-40B4-BE49-F238E27FC236}">
                <a16:creationId xmlns:a16="http://schemas.microsoft.com/office/drawing/2014/main" id="{EB9EDAE8-56B6-0239-9446-76CA5A27BE76}"/>
              </a:ext>
            </a:extLst>
          </p:cNvPr>
          <p:cNvSpPr>
            <a:spLocks noGrp="1"/>
          </p:cNvSpPr>
          <p:nvPr>
            <p:ph type="body" sz="quarter" idx="13"/>
          </p:nvPr>
        </p:nvSpPr>
        <p:spPr/>
        <p:txBody>
          <a:bodyPr/>
          <a:lstStyle/>
          <a:p>
            <a:r>
              <a:rPr lang="en-US" dirty="0"/>
              <a:t>Proposal Creation: Proposal Information</a:t>
            </a:r>
          </a:p>
        </p:txBody>
      </p:sp>
      <p:sp>
        <p:nvSpPr>
          <p:cNvPr id="3" name="Text Placeholder 5">
            <a:extLst>
              <a:ext uri="{FF2B5EF4-FFF2-40B4-BE49-F238E27FC236}">
                <a16:creationId xmlns:a16="http://schemas.microsoft.com/office/drawing/2014/main" id="{4E7D94D5-A55E-0D03-9CB0-5B46CE5EA490}"/>
              </a:ext>
            </a:extLst>
          </p:cNvPr>
          <p:cNvSpPr txBox="1">
            <a:spLocks/>
          </p:cNvSpPr>
          <p:nvPr/>
        </p:nvSpPr>
        <p:spPr>
          <a:xfrm>
            <a:off x="7773667" y="145743"/>
            <a:ext cx="4074611" cy="2633743"/>
          </a:xfrm>
          <a:prstGeom prst="rect">
            <a:avLst/>
          </a:prstGeom>
          <a:ln>
            <a:solidFill>
              <a:schemeClr val="tx1"/>
            </a:solidFill>
          </a:ln>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Gill Sans MT" panose="020B0502020104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Gill Sans MT" panose="020B05020201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800" b="1" dirty="0">
                <a:solidFill>
                  <a:schemeClr val="accent6"/>
                </a:solidFill>
                <a:latin typeface="Gill Sans MT" panose="020B0502020104020203" pitchFamily="34" charset="77"/>
                <a:ea typeface="ヒラギノ角ゴ Pro W3" panose="020B0300000000000000" pitchFamily="34" charset="-128"/>
                <a:cs typeface="Times New Roman" panose="02020603050405020304" pitchFamily="18" charset="0"/>
              </a:rPr>
              <a:t>Limitations:</a:t>
            </a:r>
          </a:p>
          <a:p>
            <a:pPr marL="342900" marR="0" lvl="0" indent="-342900">
              <a:spcBef>
                <a:spcPts val="0"/>
              </a:spcBef>
              <a:spcAft>
                <a:spcPts val="0"/>
              </a:spcAft>
              <a:buFont typeface="Symbol" pitchFamily="2" charset="2"/>
              <a:buChar char=""/>
            </a:pPr>
            <a:r>
              <a:rPr lang="en-US" sz="18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rPr>
              <a:t>The Author specification is not fully implemented.</a:t>
            </a:r>
          </a:p>
          <a:p>
            <a:pPr marL="342900" marR="0" lvl="0" indent="-342900">
              <a:spcBef>
                <a:spcPts val="0"/>
              </a:spcBef>
              <a:spcAft>
                <a:spcPts val="0"/>
              </a:spcAft>
              <a:buFont typeface="Symbol" pitchFamily="2" charset="2"/>
              <a:buChar char=""/>
            </a:pPr>
            <a:r>
              <a:rPr lang="en-US" sz="18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rPr>
              <a:t>The uploaded scientific justification is not validated to ensure compliance with proposal requirements (or even that it is a valid PDF).</a:t>
            </a:r>
          </a:p>
          <a:p>
            <a:r>
              <a:rPr lang="en-US" sz="18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rPr>
              <a:t>Proposal validation and submission is not yet implemented</a:t>
            </a:r>
            <a:r>
              <a:rPr lang="en-US" sz="800" dirty="0">
                <a:effectLst/>
              </a:rPr>
              <a:t> </a:t>
            </a:r>
            <a:endParaRPr lang="en-US" sz="1800" dirty="0"/>
          </a:p>
          <a:p>
            <a:pPr marL="0" indent="0">
              <a:buNone/>
            </a:pPr>
            <a:endParaRPr lang="en-US" dirty="0"/>
          </a:p>
        </p:txBody>
      </p:sp>
      <p:pic>
        <p:nvPicPr>
          <p:cNvPr id="5" name="Picture 4">
            <a:extLst>
              <a:ext uri="{FF2B5EF4-FFF2-40B4-BE49-F238E27FC236}">
                <a16:creationId xmlns:a16="http://schemas.microsoft.com/office/drawing/2014/main" id="{BAEB6DE7-D5A6-E02F-9168-0608CACB7FA8}"/>
              </a:ext>
            </a:extLst>
          </p:cNvPr>
          <p:cNvPicPr>
            <a:picLocks noChangeAspect="1"/>
          </p:cNvPicPr>
          <p:nvPr/>
        </p:nvPicPr>
        <p:blipFill>
          <a:blip r:embed="rId2"/>
          <a:stretch>
            <a:fillRect/>
          </a:stretch>
        </p:blipFill>
        <p:spPr>
          <a:xfrm>
            <a:off x="1505856" y="2903906"/>
            <a:ext cx="8144571" cy="2938094"/>
          </a:xfrm>
          <a:prstGeom prst="rect">
            <a:avLst/>
          </a:prstGeom>
        </p:spPr>
      </p:pic>
    </p:spTree>
    <p:extLst>
      <p:ext uri="{BB962C8B-B14F-4D97-AF65-F5344CB8AC3E}">
        <p14:creationId xmlns:p14="http://schemas.microsoft.com/office/powerpoint/2010/main" val="37209253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Features and Limitations</a:t>
            </a:r>
          </a:p>
        </p:txBody>
      </p:sp>
      <p:sp>
        <p:nvSpPr>
          <p:cNvPr id="6" name="Text Placeholder 5">
            <a:extLst>
              <a:ext uri="{FF2B5EF4-FFF2-40B4-BE49-F238E27FC236}">
                <a16:creationId xmlns:a16="http://schemas.microsoft.com/office/drawing/2014/main" id="{1537A580-7389-91A0-2330-9D8BFD08B104}"/>
              </a:ext>
            </a:extLst>
          </p:cNvPr>
          <p:cNvSpPr>
            <a:spLocks noGrp="1"/>
          </p:cNvSpPr>
          <p:nvPr>
            <p:ph type="body" sz="quarter" idx="12"/>
          </p:nvPr>
        </p:nvSpPr>
        <p:spPr>
          <a:xfrm>
            <a:off x="497388" y="1444171"/>
            <a:ext cx="4713242" cy="4575628"/>
          </a:xfrm>
        </p:spPr>
        <p:txBody>
          <a:bodyPr/>
          <a:lstStyle/>
          <a:p>
            <a:pPr marL="0" marR="0" lvl="0" indent="0">
              <a:spcBef>
                <a:spcPts val="0"/>
              </a:spcBef>
              <a:spcAft>
                <a:spcPts val="0"/>
              </a:spcAft>
              <a:buNone/>
            </a:pPr>
            <a:r>
              <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Creation of one or more capability request for each allocation request.</a:t>
            </a:r>
            <a:endParaRPr lang="en-US" sz="18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endParaRPr>
          </a:p>
          <a:p>
            <a:pPr marL="342900" marR="0" lvl="0" indent="-342900">
              <a:spcBef>
                <a:spcPts val="0"/>
              </a:spcBef>
              <a:spcAft>
                <a:spcPts val="0"/>
              </a:spcAft>
              <a:buFont typeface="Symbol" pitchFamily="2" charset="2"/>
              <a:buChar char=""/>
            </a:pPr>
            <a:endParaRPr lang="en-US" sz="18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endParaRPr>
          </a:p>
          <a:p>
            <a:pPr marL="342900" marR="0" lvl="0" indent="-342900">
              <a:spcBef>
                <a:spcPts val="0"/>
              </a:spcBef>
              <a:spcAft>
                <a:spcPts val="0"/>
              </a:spcAft>
              <a:buFont typeface="Symbol" pitchFamily="2" charset="2"/>
              <a:buChar char=""/>
            </a:pPr>
            <a:r>
              <a:rPr lang="en-US" sz="18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rPr>
              <a:t>Manual/file import of Field Sources.</a:t>
            </a:r>
          </a:p>
          <a:p>
            <a:pPr marL="342900" marR="0" lvl="0" indent="-342900">
              <a:spcBef>
                <a:spcPts val="0"/>
              </a:spcBef>
              <a:spcAft>
                <a:spcPts val="0"/>
              </a:spcAft>
              <a:buFont typeface="Symbol" pitchFamily="2" charset="2"/>
              <a:buChar char=""/>
            </a:pPr>
            <a:r>
              <a:rPr lang="en-US" sz="18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rPr>
              <a:t>Manual /file import of Spectral Specifications.</a:t>
            </a:r>
          </a:p>
          <a:p>
            <a:pPr marL="342900" marR="0" lvl="0" indent="-342900">
              <a:spcBef>
                <a:spcPts val="0"/>
              </a:spcBef>
              <a:spcAft>
                <a:spcPts val="0"/>
              </a:spcAft>
              <a:buFont typeface="Symbol" pitchFamily="2" charset="2"/>
              <a:buChar char=""/>
            </a:pPr>
            <a:r>
              <a:rPr lang="en-US" sz="18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rPr>
              <a:t>Manual input of Performance metrics.</a:t>
            </a:r>
          </a:p>
          <a:p>
            <a:pPr lvl="1" indent="-342900">
              <a:spcBef>
                <a:spcPts val="0"/>
              </a:spcBef>
              <a:buFont typeface="Symbol" pitchFamily="2" charset="2"/>
              <a:buChar char=""/>
            </a:pPr>
            <a:r>
              <a:rPr lang="en-US" sz="16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Simple input applying to all targets.</a:t>
            </a:r>
            <a:endParaRPr lang="en-US" sz="16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endParaRPr>
          </a:p>
          <a:p>
            <a:pPr marL="342900" marR="0" lvl="0" indent="-342900">
              <a:spcBef>
                <a:spcPts val="0"/>
              </a:spcBef>
              <a:spcAft>
                <a:spcPts val="0"/>
              </a:spcAft>
              <a:buFont typeface="Symbol" pitchFamily="2" charset="2"/>
              <a:buChar char=""/>
            </a:pPr>
            <a:r>
              <a:rPr lang="en-US" sz="18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rPr>
              <a:t>Manual input of Calibration Parameters.</a:t>
            </a:r>
          </a:p>
          <a:p>
            <a:pPr lvl="1">
              <a:spcBef>
                <a:spcPts val="0"/>
              </a:spcBef>
              <a:buFont typeface="Symbol" pitchFamily="2" charset="2"/>
              <a:buChar char=""/>
            </a:pPr>
            <a:r>
              <a:rPr lang="en-US" sz="16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Per capability options that can inform the expansion to Observation Specification</a:t>
            </a:r>
            <a:endParaRPr lang="en-US" sz="16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endParaRPr>
          </a:p>
          <a:p>
            <a:pPr>
              <a:spcBef>
                <a:spcPts val="0"/>
              </a:spcBef>
              <a:buFont typeface="Symbol" pitchFamily="2" charset="2"/>
              <a:buChar char=""/>
            </a:pPr>
            <a:r>
              <a:rPr lang="en-US" sz="18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rPr>
              <a:t>Advanced tab</a:t>
            </a:r>
          </a:p>
          <a:p>
            <a:pPr lvl="1">
              <a:spcBef>
                <a:spcPts val="0"/>
              </a:spcBef>
              <a:buFont typeface="Symbol" pitchFamily="2" charset="2"/>
              <a:buChar char=""/>
            </a:pPr>
            <a:r>
              <a:rPr lang="en-US" sz="16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rPr>
              <a:t>Permit</a:t>
            </a:r>
            <a:r>
              <a:rPr lang="en-US" sz="16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s per target refinement of global parameters.  </a:t>
            </a:r>
          </a:p>
          <a:p>
            <a:pPr lvl="1">
              <a:spcBef>
                <a:spcPts val="0"/>
              </a:spcBef>
              <a:buFont typeface="Symbol" pitchFamily="2" charset="2"/>
              <a:buChar char=""/>
            </a:pPr>
            <a:r>
              <a:rPr lang="en-US" sz="16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rPr>
              <a:t>Configura</a:t>
            </a:r>
            <a:r>
              <a:rPr lang="en-US" sz="16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ble which options can be changed on a per target basis.</a:t>
            </a:r>
            <a:endParaRPr lang="en-US" sz="16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endParaRPr>
          </a:p>
        </p:txBody>
      </p:sp>
      <p:sp>
        <p:nvSpPr>
          <p:cNvPr id="7" name="Text Placeholder 6">
            <a:extLst>
              <a:ext uri="{FF2B5EF4-FFF2-40B4-BE49-F238E27FC236}">
                <a16:creationId xmlns:a16="http://schemas.microsoft.com/office/drawing/2014/main" id="{EB9EDAE8-56B6-0239-9446-76CA5A27BE76}"/>
              </a:ext>
            </a:extLst>
          </p:cNvPr>
          <p:cNvSpPr>
            <a:spLocks noGrp="1"/>
          </p:cNvSpPr>
          <p:nvPr>
            <p:ph type="body" sz="quarter" idx="13"/>
          </p:nvPr>
        </p:nvSpPr>
        <p:spPr/>
        <p:txBody>
          <a:bodyPr/>
          <a:lstStyle/>
          <a:p>
            <a:r>
              <a:rPr lang="en-US" dirty="0"/>
              <a:t>Proposal Creation: Capability Requests</a:t>
            </a:r>
          </a:p>
        </p:txBody>
      </p:sp>
      <p:sp>
        <p:nvSpPr>
          <p:cNvPr id="3" name="Text Placeholder 5">
            <a:extLst>
              <a:ext uri="{FF2B5EF4-FFF2-40B4-BE49-F238E27FC236}">
                <a16:creationId xmlns:a16="http://schemas.microsoft.com/office/drawing/2014/main" id="{2E400D43-C952-349A-53E9-9A53A475774F}"/>
              </a:ext>
            </a:extLst>
          </p:cNvPr>
          <p:cNvSpPr txBox="1">
            <a:spLocks/>
          </p:cNvSpPr>
          <p:nvPr/>
        </p:nvSpPr>
        <p:spPr>
          <a:xfrm>
            <a:off x="6340871" y="1567543"/>
            <a:ext cx="5671183" cy="148045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Gill Sans MT" panose="020B0502020104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Gill Sans MT" panose="020B05020201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en-US" sz="2000" dirty="0">
                <a:solidFill>
                  <a:schemeClr val="accent4"/>
                </a:solidFill>
                <a:latin typeface="Gill Sans MT" panose="020B0502020104020203" pitchFamily="34" charset="77"/>
                <a:ea typeface="ヒラギノ角ゴ Pro W3" panose="020B0300000000000000" pitchFamily="34" charset="-128"/>
                <a:cs typeface="Times New Roman" panose="02020603050405020304" pitchFamily="18" charset="0"/>
              </a:rPr>
              <a:t>For this review there are two capabilities defined.</a:t>
            </a:r>
          </a:p>
          <a:p>
            <a:pPr>
              <a:spcBef>
                <a:spcPts val="0"/>
              </a:spcBef>
            </a:pPr>
            <a:r>
              <a:rPr lang="en-US" sz="2000" dirty="0">
                <a:solidFill>
                  <a:schemeClr val="accent4"/>
                </a:solidFill>
                <a:latin typeface="Gill Sans MT" panose="020B0502020104020203" pitchFamily="34" charset="77"/>
                <a:ea typeface="ヒラギノ角ゴ Pro W3" panose="020B0300000000000000" pitchFamily="34" charset="-128"/>
                <a:cs typeface="Times New Roman" panose="02020603050405020304" pitchFamily="18" charset="0"/>
              </a:rPr>
              <a:t>VLA Simple Continuum</a:t>
            </a:r>
          </a:p>
          <a:p>
            <a:pPr>
              <a:spcBef>
                <a:spcPts val="0"/>
              </a:spcBef>
            </a:pPr>
            <a:r>
              <a:rPr lang="en-US" sz="2000" dirty="0">
                <a:solidFill>
                  <a:schemeClr val="accent4"/>
                </a:solidFill>
                <a:latin typeface="Gill Sans MT" panose="020B0502020104020203" pitchFamily="34" charset="77"/>
                <a:ea typeface="ヒラギノ角ゴ Pro W3" panose="020B0300000000000000" pitchFamily="34" charset="-128"/>
                <a:cs typeface="Times New Roman" panose="02020603050405020304" pitchFamily="18" charset="0"/>
              </a:rPr>
              <a:t>GBT Spectral Line</a:t>
            </a:r>
          </a:p>
        </p:txBody>
      </p:sp>
      <p:sp>
        <p:nvSpPr>
          <p:cNvPr id="4" name="Text Placeholder 5">
            <a:extLst>
              <a:ext uri="{FF2B5EF4-FFF2-40B4-BE49-F238E27FC236}">
                <a16:creationId xmlns:a16="http://schemas.microsoft.com/office/drawing/2014/main" id="{792EA6A0-DB3C-7AB4-9B55-27543942A087}"/>
              </a:ext>
            </a:extLst>
          </p:cNvPr>
          <p:cNvSpPr txBox="1">
            <a:spLocks/>
          </p:cNvSpPr>
          <p:nvPr/>
        </p:nvSpPr>
        <p:spPr>
          <a:xfrm>
            <a:off x="6340871" y="3145862"/>
            <a:ext cx="5051909" cy="2434803"/>
          </a:xfrm>
          <a:prstGeom prst="rect">
            <a:avLst/>
          </a:prstGeom>
          <a:ln>
            <a:solidFill>
              <a:schemeClr val="tx1"/>
            </a:solidFill>
          </a:ln>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Gill Sans MT" panose="020B0502020104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Gill Sans MT" panose="020B05020201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800" b="1" dirty="0">
                <a:solidFill>
                  <a:schemeClr val="accent6"/>
                </a:solidFill>
                <a:latin typeface="Gill Sans MT" panose="020B0502020104020203" pitchFamily="34" charset="77"/>
                <a:ea typeface="ヒラギノ角ゴ Pro W3" panose="020B0300000000000000" pitchFamily="34" charset="-128"/>
                <a:cs typeface="Times New Roman" panose="02020603050405020304" pitchFamily="18" charset="0"/>
              </a:rPr>
              <a:t>Limitations:</a:t>
            </a:r>
          </a:p>
          <a:p>
            <a:r>
              <a:rPr lang="en-US" sz="1800" dirty="0"/>
              <a:t>The entry widgets for values have not yet been optimized for formatting or validation.</a:t>
            </a:r>
          </a:p>
          <a:p>
            <a:r>
              <a:rPr lang="en-US" sz="1800" dirty="0"/>
              <a:t>The hardware capability model has not yet been developed, a simple placeholder is currently used to provide approximate functionality for the purposes of concept validation. </a:t>
            </a:r>
          </a:p>
          <a:p>
            <a:pPr marL="0" indent="0">
              <a:buNone/>
            </a:pPr>
            <a:endParaRPr lang="en-US" dirty="0"/>
          </a:p>
        </p:txBody>
      </p:sp>
    </p:spTree>
    <p:extLst>
      <p:ext uri="{BB962C8B-B14F-4D97-AF65-F5344CB8AC3E}">
        <p14:creationId xmlns:p14="http://schemas.microsoft.com/office/powerpoint/2010/main" val="2990867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Features and Limitations</a:t>
            </a:r>
          </a:p>
        </p:txBody>
      </p:sp>
      <p:sp>
        <p:nvSpPr>
          <p:cNvPr id="6" name="Text Placeholder 5">
            <a:extLst>
              <a:ext uri="{FF2B5EF4-FFF2-40B4-BE49-F238E27FC236}">
                <a16:creationId xmlns:a16="http://schemas.microsoft.com/office/drawing/2014/main" id="{1537A580-7389-91A0-2330-9D8BFD08B104}"/>
              </a:ext>
            </a:extLst>
          </p:cNvPr>
          <p:cNvSpPr>
            <a:spLocks noGrp="1"/>
          </p:cNvSpPr>
          <p:nvPr>
            <p:ph type="body" sz="quarter" idx="12"/>
          </p:nvPr>
        </p:nvSpPr>
        <p:spPr>
          <a:xfrm>
            <a:off x="497388" y="1309255"/>
            <a:ext cx="5051910" cy="1492002"/>
          </a:xfrm>
        </p:spPr>
        <p:txBody>
          <a:bodyPr/>
          <a:lstStyle/>
          <a:p>
            <a:pPr marL="114300" marR="0" indent="0">
              <a:spcBef>
                <a:spcPts val="0"/>
              </a:spcBef>
              <a:spcAft>
                <a:spcPts val="0"/>
              </a:spcAft>
              <a:buNone/>
            </a:pPr>
            <a:r>
              <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rPr>
              <a:t>List of Scans that could be used by the proposer to achieve their scientific objective.</a:t>
            </a:r>
          </a:p>
          <a:p>
            <a:pPr marL="114300" marR="0" indent="0">
              <a:spcBef>
                <a:spcPts val="0"/>
              </a:spcBef>
              <a:spcAft>
                <a:spcPts val="0"/>
              </a:spcAft>
              <a:buNone/>
            </a:pPr>
            <a:endParaRPr lang="en-US" sz="1800" dirty="0">
              <a:solidFill>
                <a:srgbClr val="000000"/>
              </a:solidFill>
              <a:latin typeface="Gill Sans MT" panose="020B0502020104020203" pitchFamily="34" charset="77"/>
              <a:ea typeface="ヒラギノ角ゴ Pro W3" panose="020B0300000000000000" pitchFamily="34" charset="-128"/>
              <a:cs typeface="Times New Roman" panose="02020603050405020304" pitchFamily="18" charset="0"/>
            </a:endParaRPr>
          </a:p>
          <a:p>
            <a:pPr marL="114300" marR="0" indent="0">
              <a:spcBef>
                <a:spcPts val="0"/>
              </a:spcBef>
              <a:spcAft>
                <a:spcPts val="0"/>
              </a:spcAft>
              <a:buNone/>
            </a:pPr>
            <a:r>
              <a:rPr lang="en-US" sz="18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rPr>
              <a:t>Used to estimate total time required by Allocation Request.</a:t>
            </a:r>
          </a:p>
        </p:txBody>
      </p:sp>
      <p:sp>
        <p:nvSpPr>
          <p:cNvPr id="7" name="Text Placeholder 6">
            <a:extLst>
              <a:ext uri="{FF2B5EF4-FFF2-40B4-BE49-F238E27FC236}">
                <a16:creationId xmlns:a16="http://schemas.microsoft.com/office/drawing/2014/main" id="{EB9EDAE8-56B6-0239-9446-76CA5A27BE76}"/>
              </a:ext>
            </a:extLst>
          </p:cNvPr>
          <p:cNvSpPr>
            <a:spLocks noGrp="1"/>
          </p:cNvSpPr>
          <p:nvPr>
            <p:ph type="body" sz="quarter" idx="13"/>
          </p:nvPr>
        </p:nvSpPr>
        <p:spPr/>
        <p:txBody>
          <a:bodyPr/>
          <a:lstStyle/>
          <a:p>
            <a:r>
              <a:rPr lang="en-US" dirty="0"/>
              <a:t>Proposal Creation: </a:t>
            </a:r>
            <a:r>
              <a:rPr lang="en-US"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rPr>
              <a:t>Observation Specification Creation</a:t>
            </a:r>
          </a:p>
        </p:txBody>
      </p:sp>
      <p:sp>
        <p:nvSpPr>
          <p:cNvPr id="3" name="Text Placeholder 5">
            <a:extLst>
              <a:ext uri="{FF2B5EF4-FFF2-40B4-BE49-F238E27FC236}">
                <a16:creationId xmlns:a16="http://schemas.microsoft.com/office/drawing/2014/main" id="{DE2D3727-3A32-3068-7813-56AE73FEAD44}"/>
              </a:ext>
            </a:extLst>
          </p:cNvPr>
          <p:cNvSpPr txBox="1">
            <a:spLocks/>
          </p:cNvSpPr>
          <p:nvPr/>
        </p:nvSpPr>
        <p:spPr>
          <a:xfrm>
            <a:off x="497389" y="3124718"/>
            <a:ext cx="5051909" cy="2434803"/>
          </a:xfrm>
          <a:prstGeom prst="rect">
            <a:avLst/>
          </a:prstGeom>
          <a:ln>
            <a:solidFill>
              <a:schemeClr val="tx1"/>
            </a:solidFill>
          </a:ln>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Gill Sans MT" panose="020B0502020104020203"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Gill Sans MT" panose="020B0502020104020203"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Gill Sans MT" panose="020B0502020104020203"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Gill Sans MT" panose="020B0502020104020203"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Gill Sans MT" panose="020B05020201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800" b="1" dirty="0">
                <a:solidFill>
                  <a:schemeClr val="accent6"/>
                </a:solidFill>
                <a:latin typeface="Gill Sans MT" panose="020B0502020104020203" pitchFamily="34" charset="77"/>
                <a:ea typeface="ヒラギノ角ゴ Pro W3" panose="020B0300000000000000" pitchFamily="34" charset="-128"/>
                <a:cs typeface="Times New Roman" panose="02020603050405020304" pitchFamily="18" charset="0"/>
              </a:rPr>
              <a:t>Limitations:</a:t>
            </a:r>
          </a:p>
          <a:p>
            <a:pPr marL="342900" marR="0" lvl="0" indent="-342900">
              <a:spcBef>
                <a:spcPts val="0"/>
              </a:spcBef>
              <a:spcAft>
                <a:spcPts val="0"/>
              </a:spcAft>
              <a:buFont typeface="Symbol" pitchFamily="2" charset="2"/>
              <a:buChar char=""/>
            </a:pPr>
            <a:r>
              <a:rPr lang="en-US" sz="18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rPr>
              <a:t>The algorithms underlying the generation of an Observing Specification from the Capability Requests in an Allocation Request are preliminary. </a:t>
            </a:r>
          </a:p>
          <a:p>
            <a:pPr marL="342900" marR="0" lvl="0" indent="-342900">
              <a:spcBef>
                <a:spcPts val="0"/>
              </a:spcBef>
              <a:spcAft>
                <a:spcPts val="0"/>
              </a:spcAft>
              <a:buFont typeface="Symbol" pitchFamily="2" charset="2"/>
              <a:buChar char=""/>
            </a:pPr>
            <a:r>
              <a:rPr lang="en-US" sz="1800" dirty="0">
                <a:solidFill>
                  <a:srgbClr val="000000"/>
                </a:solidFill>
                <a:effectLst/>
                <a:latin typeface="Gill Sans MT" panose="020B0502020104020203" pitchFamily="34" charset="77"/>
                <a:ea typeface="ヒラギノ角ゴ Pro W3" panose="020B0300000000000000" pitchFamily="34" charset="-128"/>
                <a:cs typeface="Times New Roman" panose="02020603050405020304" pitchFamily="18" charset="0"/>
              </a:rPr>
              <a:t>Observing times, strategies, and calibrators are intended to demonstrate the workflow of the system and are not scientifically valid.</a:t>
            </a:r>
          </a:p>
          <a:p>
            <a:pPr marL="0" indent="0">
              <a:buNone/>
            </a:pPr>
            <a:endParaRPr lang="en-US" dirty="0"/>
          </a:p>
        </p:txBody>
      </p:sp>
      <p:pic>
        <p:nvPicPr>
          <p:cNvPr id="4" name="Picture 3">
            <a:extLst>
              <a:ext uri="{FF2B5EF4-FFF2-40B4-BE49-F238E27FC236}">
                <a16:creationId xmlns:a16="http://schemas.microsoft.com/office/drawing/2014/main" id="{3135443C-BCEB-3187-5452-BF87A14797A5}"/>
              </a:ext>
            </a:extLst>
          </p:cNvPr>
          <p:cNvPicPr>
            <a:picLocks noChangeAspect="1"/>
          </p:cNvPicPr>
          <p:nvPr/>
        </p:nvPicPr>
        <p:blipFill>
          <a:blip r:embed="rId2"/>
          <a:stretch>
            <a:fillRect/>
          </a:stretch>
        </p:blipFill>
        <p:spPr>
          <a:xfrm>
            <a:off x="5805122" y="1583593"/>
            <a:ext cx="6206932" cy="3522853"/>
          </a:xfrm>
          <a:prstGeom prst="rect">
            <a:avLst/>
          </a:prstGeom>
        </p:spPr>
      </p:pic>
    </p:spTree>
    <p:extLst>
      <p:ext uri="{BB962C8B-B14F-4D97-AF65-F5344CB8AC3E}">
        <p14:creationId xmlns:p14="http://schemas.microsoft.com/office/powerpoint/2010/main" val="3588653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Documentation</a:t>
            </a:r>
          </a:p>
        </p:txBody>
      </p:sp>
      <p:pic>
        <p:nvPicPr>
          <p:cNvPr id="4" name="Picture 3">
            <a:extLst>
              <a:ext uri="{FF2B5EF4-FFF2-40B4-BE49-F238E27FC236}">
                <a16:creationId xmlns:a16="http://schemas.microsoft.com/office/drawing/2014/main" id="{AA445D06-5CD3-749C-601A-B43C3F23052C}"/>
              </a:ext>
            </a:extLst>
          </p:cNvPr>
          <p:cNvPicPr>
            <a:picLocks noChangeAspect="1"/>
          </p:cNvPicPr>
          <p:nvPr/>
        </p:nvPicPr>
        <p:blipFill>
          <a:blip r:embed="rId2"/>
          <a:stretch>
            <a:fillRect/>
          </a:stretch>
        </p:blipFill>
        <p:spPr>
          <a:xfrm>
            <a:off x="1194363" y="805543"/>
            <a:ext cx="3888001" cy="5112001"/>
          </a:xfrm>
          <a:prstGeom prst="rect">
            <a:avLst/>
          </a:prstGeom>
          <a:ln>
            <a:solidFill>
              <a:schemeClr val="tx1"/>
            </a:solidFill>
          </a:ln>
        </p:spPr>
      </p:pic>
      <p:pic>
        <p:nvPicPr>
          <p:cNvPr id="6" name="Picture 5">
            <a:extLst>
              <a:ext uri="{FF2B5EF4-FFF2-40B4-BE49-F238E27FC236}">
                <a16:creationId xmlns:a16="http://schemas.microsoft.com/office/drawing/2014/main" id="{AE4668BC-D3CF-8F19-CA6F-DEB98EEC0FD0}"/>
              </a:ext>
            </a:extLst>
          </p:cNvPr>
          <p:cNvPicPr>
            <a:picLocks noChangeAspect="1"/>
          </p:cNvPicPr>
          <p:nvPr/>
        </p:nvPicPr>
        <p:blipFill>
          <a:blip r:embed="rId3"/>
          <a:stretch>
            <a:fillRect/>
          </a:stretch>
        </p:blipFill>
        <p:spPr>
          <a:xfrm>
            <a:off x="5875694" y="805543"/>
            <a:ext cx="4311829" cy="4789714"/>
          </a:xfrm>
          <a:prstGeom prst="rect">
            <a:avLst/>
          </a:prstGeom>
        </p:spPr>
      </p:pic>
      <p:sp>
        <p:nvSpPr>
          <p:cNvPr id="7" name="Rectangle 6">
            <a:extLst>
              <a:ext uri="{FF2B5EF4-FFF2-40B4-BE49-F238E27FC236}">
                <a16:creationId xmlns:a16="http://schemas.microsoft.com/office/drawing/2014/main" id="{FF235979-6BB2-9CDE-7CF1-27F72CA19635}"/>
              </a:ext>
            </a:extLst>
          </p:cNvPr>
          <p:cNvSpPr/>
          <p:nvPr/>
        </p:nvSpPr>
        <p:spPr>
          <a:xfrm>
            <a:off x="6190343" y="2024743"/>
            <a:ext cx="798286" cy="145143"/>
          </a:xfrm>
          <a:prstGeom prst="rect">
            <a:avLst/>
          </a:prstGeom>
          <a:solidFill>
            <a:schemeClr val="accent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75785054"/>
      </p:ext>
    </p:extLst>
  </p:cSld>
  <p:clrMapOvr>
    <a:masterClrMapping/>
  </p:clrMapOvr>
</p:sld>
</file>

<file path=ppt/theme/theme1.xml><?xml version="1.0" encoding="utf-8"?>
<a:theme xmlns:a="http://schemas.openxmlformats.org/drawingml/2006/main" name="2014UC_templat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dirty="0" smtClean="0">
            <a:latin typeface="Gill Sans MT" panose="020B0502020104020203" pitchFamily="34" charset="0"/>
          </a:defRPr>
        </a:defPPr>
      </a:lstStyle>
    </a:txDef>
  </a:objectDefaults>
  <a:extraClrSchemeLst/>
  <a:extLst>
    <a:ext uri="{05A4C25C-085E-4340-85A3-A5531E510DB2}">
      <thm15:themeFamily xmlns:thm15="http://schemas.microsoft.com/office/thememl/2012/main" name="NRAO 16x9 Update" id="{34730A12-0B87-5049-BAA7-AF7675596D50}" vid="{14AF8F95-D23B-0F4C-8932-CBD2965680F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2014UC_template</Template>
  <TotalTime>4166</TotalTime>
  <Words>834</Words>
  <Application>Microsoft Macintosh PowerPoint</Application>
  <PresentationFormat>Widescreen</PresentationFormat>
  <Paragraphs>128</Paragraphs>
  <Slides>12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-apple-system</vt:lpstr>
      <vt:lpstr>Arial</vt:lpstr>
      <vt:lpstr>Bradley Hand</vt:lpstr>
      <vt:lpstr>Calibri</vt:lpstr>
      <vt:lpstr>Gill Sans Light</vt:lpstr>
      <vt:lpstr>Gill Sans MT</vt:lpstr>
      <vt:lpstr>Symbol</vt:lpstr>
      <vt:lpstr>2014UC_template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Jeff Kern</dc:creator>
  <cp:keywords/>
  <dc:description/>
  <cp:lastModifiedBy>Jeff Kern</cp:lastModifiedBy>
  <cp:revision>5</cp:revision>
  <cp:lastPrinted>2014-03-06T23:03:21Z</cp:lastPrinted>
  <dcterms:created xsi:type="dcterms:W3CDTF">2022-11-07T19:04:50Z</dcterms:created>
  <dcterms:modified xsi:type="dcterms:W3CDTF">2022-11-10T16:31:44Z</dcterms:modified>
  <cp:category/>
</cp:coreProperties>
</file>