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62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739E"/>
    <a:srgbClr val="403152"/>
    <a:srgbClr val="403151"/>
    <a:srgbClr val="3333FF"/>
    <a:srgbClr val="3366CC"/>
    <a:srgbClr val="062458"/>
    <a:srgbClr val="052058"/>
    <a:srgbClr val="11264C"/>
    <a:srgbClr val="64A3F9"/>
    <a:srgbClr val="558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7" autoAdjust="0"/>
    <p:restoredTop sz="94626" autoAdjust="0"/>
  </p:normalViewPr>
  <p:slideViewPr>
    <p:cSldViewPr snapToGrid="0" snapToObjects="1">
      <p:cViewPr varScale="1">
        <p:scale>
          <a:sx n="122" d="100"/>
          <a:sy n="122" d="100"/>
        </p:scale>
        <p:origin x="1544" y="208"/>
      </p:cViewPr>
      <p:guideLst>
        <p:guide orient="horz" pos="4162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AF8F9-169D-44DB-85CA-273403A7B9DE}" type="datetimeFigureOut">
              <a:rPr lang="en-US" smtClean="0"/>
              <a:t>4/14/20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8C562-8B63-4E12-9383-291BCD3F6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70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Her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5E44BD-8E68-FA42-BA03-9FED1AB910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29746"/>
            <a:ext cx="9144000" cy="6528062"/>
          </a:xfrm>
          <a:prstGeom prst="rect">
            <a:avLst/>
          </a:prstGeom>
        </p:spPr>
      </p:pic>
      <p:sp>
        <p:nvSpPr>
          <p:cNvPr id="11" name="Freeform 10"/>
          <p:cNvSpPr/>
          <p:nvPr userDrawn="1"/>
        </p:nvSpPr>
        <p:spPr>
          <a:xfrm>
            <a:off x="-124504" y="4230440"/>
            <a:ext cx="9393008" cy="2873033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86561 w 9393008"/>
              <a:gd name="connsiteY9" fmla="*/ 838111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741037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838233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38236"/>
              <a:gd name="connsiteX1" fmla="*/ 1921150 w 9393008"/>
              <a:gd name="connsiteY1" fmla="*/ 193410 h 3838236"/>
              <a:gd name="connsiteX2" fmla="*/ 2965534 w 9393008"/>
              <a:gd name="connsiteY2" fmla="*/ 238540 h 3838236"/>
              <a:gd name="connsiteX3" fmla="*/ 3829407 w 9393008"/>
              <a:gd name="connsiteY3" fmla="*/ 199857 h 3838236"/>
              <a:gd name="connsiteX4" fmla="*/ 4583684 w 9393008"/>
              <a:gd name="connsiteY4" fmla="*/ 148281 h 3838236"/>
              <a:gd name="connsiteX5" fmla="*/ 6124473 w 9393008"/>
              <a:gd name="connsiteY5" fmla="*/ 38682 h 3838236"/>
              <a:gd name="connsiteX6" fmla="*/ 7723283 w 9393008"/>
              <a:gd name="connsiteY6" fmla="*/ 0 h 3838236"/>
              <a:gd name="connsiteX7" fmla="*/ 9077114 w 9393008"/>
              <a:gd name="connsiteY7" fmla="*/ 58023 h 3838236"/>
              <a:gd name="connsiteX8" fmla="*/ 9393008 w 9393008"/>
              <a:gd name="connsiteY8" fmla="*/ 90258 h 3838236"/>
              <a:gd name="connsiteX9" fmla="*/ 9354164 w 9393008"/>
              <a:gd name="connsiteY9" fmla="*/ 3838233 h 3838236"/>
              <a:gd name="connsiteX10" fmla="*/ 6640 w 9393008"/>
              <a:gd name="connsiteY10" fmla="*/ 2841511 h 3838236"/>
              <a:gd name="connsiteX11" fmla="*/ 0 w 9393008"/>
              <a:gd name="connsiteY11" fmla="*/ 58023 h 3838236"/>
              <a:gd name="connsiteX0" fmla="*/ 0 w 9393008"/>
              <a:gd name="connsiteY0" fmla="*/ 58023 h 2873033"/>
              <a:gd name="connsiteX1" fmla="*/ 1921150 w 9393008"/>
              <a:gd name="connsiteY1" fmla="*/ 193410 h 2873033"/>
              <a:gd name="connsiteX2" fmla="*/ 2965534 w 9393008"/>
              <a:gd name="connsiteY2" fmla="*/ 238540 h 2873033"/>
              <a:gd name="connsiteX3" fmla="*/ 3829407 w 9393008"/>
              <a:gd name="connsiteY3" fmla="*/ 199857 h 2873033"/>
              <a:gd name="connsiteX4" fmla="*/ 4583684 w 9393008"/>
              <a:gd name="connsiteY4" fmla="*/ 148281 h 2873033"/>
              <a:gd name="connsiteX5" fmla="*/ 6124473 w 9393008"/>
              <a:gd name="connsiteY5" fmla="*/ 38682 h 2873033"/>
              <a:gd name="connsiteX6" fmla="*/ 7723283 w 9393008"/>
              <a:gd name="connsiteY6" fmla="*/ 0 h 2873033"/>
              <a:gd name="connsiteX7" fmla="*/ 9077114 w 9393008"/>
              <a:gd name="connsiteY7" fmla="*/ 58023 h 2873033"/>
              <a:gd name="connsiteX8" fmla="*/ 9393008 w 9393008"/>
              <a:gd name="connsiteY8" fmla="*/ 90258 h 2873033"/>
              <a:gd name="connsiteX9" fmla="*/ 9354164 w 9393008"/>
              <a:gd name="connsiteY9" fmla="*/ 2873033 h 2873033"/>
              <a:gd name="connsiteX10" fmla="*/ 6640 w 9393008"/>
              <a:gd name="connsiteY10" fmla="*/ 2841511 h 2873033"/>
              <a:gd name="connsiteX11" fmla="*/ 0 w 9393008"/>
              <a:gd name="connsiteY11" fmla="*/ 58023 h 2873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2873033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54164" y="2873033"/>
                </a:lnTo>
                <a:lnTo>
                  <a:pt x="6640" y="2841511"/>
                </a:lnTo>
                <a:cubicBezTo>
                  <a:pt x="193" y="1579248"/>
                  <a:pt x="6447" y="1320286"/>
                  <a:pt x="0" y="5802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2" name="Picture 11" descr="Curves_orange_blue.png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9797"/>
            <a:ext cx="9144000" cy="4822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7" name="Picture 16" descr="NRAO_Logo_White.ai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33438" y="5038725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33438" y="5694273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383" y="6443248"/>
            <a:ext cx="512210" cy="30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84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73040" y="670243"/>
            <a:ext cx="8636000" cy="619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1288456"/>
            <a:ext cx="8636000" cy="460375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455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711200"/>
            <a:ext cx="8636000" cy="518100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930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38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rmin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nrao_logo_pm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352" y="346326"/>
            <a:ext cx="2612566" cy="339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2245055" y="3908877"/>
            <a:ext cx="4217159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  <a:cs typeface="Gill Sans" charset="0"/>
              </a:rPr>
              <a:t>science.nrao.edu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public.nrao.edu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 ngvla.nrao.edu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391234" y="5003006"/>
            <a:ext cx="7924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dirty="0">
                <a:latin typeface="Gill Sans MT" charset="0"/>
                <a:cs typeface="Gill Sans" charset="0"/>
              </a:rPr>
              <a:t>The National Radio Astronomy Observatory is a facility of the National Science Foundation</a:t>
            </a:r>
            <a:br>
              <a:rPr lang="en-US" sz="1400" b="1" i="1" dirty="0">
                <a:latin typeface="Gill Sans MT" charset="0"/>
                <a:cs typeface="Gill Sans" charset="0"/>
              </a:rPr>
            </a:br>
            <a:r>
              <a:rPr lang="en-US" sz="1400" b="1" i="1" dirty="0">
                <a:latin typeface="Gill Sans MT" charset="0"/>
                <a:cs typeface="Gill Sans" charset="0"/>
              </a:rPr>
              <a:t>operated under cooperative agreement by Associated Universities, Inc.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9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255AA-1BD5-446E-819C-59471BEAD13B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F3DFE-369F-42A8-95CC-0615539CF6F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80001" y="6113419"/>
            <a:ext cx="9350520" cy="838111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838111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86561" y="838111"/>
                </a:lnTo>
                <a:lnTo>
                  <a:pt x="19340" y="818770"/>
                </a:lnTo>
                <a:lnTo>
                  <a:pt x="0" y="58023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2" name="Picture 11" descr="Curves_orange_blue.png"/>
          <p:cNvPicPr>
            <a:picLocks noChangeAspect="1"/>
          </p:cNvPicPr>
          <p:nvPr/>
        </p:nvPicPr>
        <p:blipFill>
          <a:blip r:embed="rId8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2031"/>
            <a:ext cx="9144000" cy="482203"/>
          </a:xfrm>
          <a:prstGeom prst="rect">
            <a:avLst/>
          </a:prstGeom>
        </p:spPr>
      </p:pic>
      <p:pic>
        <p:nvPicPr>
          <p:cNvPr id="14" name="Picture 13" descr="NRAO_Logo_White.ai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211671" y="6510864"/>
            <a:ext cx="3769084" cy="21744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372DE0E-017C-6047-AB40-14FA8E408B1F}" type="slidenum">
              <a:rPr lang="en-US" sz="1200" smtClean="0">
                <a:solidFill>
                  <a:schemeClr val="bg1"/>
                </a:solidFill>
                <a:latin typeface="Gill Sans Light"/>
                <a:cs typeface="Gill Sans Light"/>
              </a:rPr>
              <a:pPr algn="l"/>
              <a:t>‹#›</a:t>
            </a:fld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  <a:latin typeface="Gill Sans Light"/>
              <a:cs typeface="Gill Sans Light"/>
            </a:endParaRPr>
          </a:p>
        </p:txBody>
      </p:sp>
      <p:sp>
        <p:nvSpPr>
          <p:cNvPr id="16" name="Footer Placeholder 1"/>
          <p:cNvSpPr txBox="1">
            <a:spLocks/>
          </p:cNvSpPr>
          <p:nvPr/>
        </p:nvSpPr>
        <p:spPr>
          <a:xfrm>
            <a:off x="1737524" y="6498415"/>
            <a:ext cx="5199797" cy="38221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prstClr val="white"/>
                </a:solidFill>
                <a:latin typeface="Gill Sans MT" panose="020B0502020104020203" pitchFamily="34" charset="0"/>
              </a:rPr>
              <a:t>Telescope Time Allocation Tools </a:t>
            </a:r>
            <a:r>
              <a:rPr lang="en-US" sz="1400" b="1" dirty="0" err="1">
                <a:solidFill>
                  <a:prstClr val="white"/>
                </a:solidFill>
                <a:latin typeface="Gill Sans MT" panose="020B0502020104020203" pitchFamily="34" charset="0"/>
              </a:rPr>
              <a:t>CoDR</a:t>
            </a:r>
            <a:r>
              <a:rPr lang="en-US" sz="1400" b="1" dirty="0">
                <a:solidFill>
                  <a:prstClr val="white"/>
                </a:solidFill>
                <a:latin typeface="Gill Sans MT" panose="020B0502020104020203" pitchFamily="34" charset="0"/>
              </a:rPr>
              <a:t> – April 2020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383" y="6443248"/>
            <a:ext cx="512210" cy="30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7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3" r:id="rId4"/>
    <p:sldLayoutId id="214748366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Jeff Kern</a:t>
            </a:r>
          </a:p>
        </p:txBody>
      </p:sp>
    </p:spTree>
    <p:extLst>
      <p:ext uri="{BB962C8B-B14F-4D97-AF65-F5344CB8AC3E}">
        <p14:creationId xmlns:p14="http://schemas.microsoft.com/office/powerpoint/2010/main" val="2418952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D5EE25-6115-1344-B888-F666180912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General Testing Concepts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B81D508-6A0D-4C42-8655-16F1A8C6E8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This an internal project, everyone is committed to a sustainable, maintainable, configurable, and usable tool.</a:t>
            </a:r>
          </a:p>
          <a:p>
            <a:pPr lvl="1"/>
            <a:r>
              <a:rPr lang="en-US" dirty="0"/>
              <a:t>Requirements are intended to build common understanding of the needs</a:t>
            </a:r>
            <a:r>
              <a:rPr lang="en-US" i="1" dirty="0"/>
              <a:t>.</a:t>
            </a:r>
          </a:p>
          <a:p>
            <a:pPr lvl="2"/>
            <a:r>
              <a:rPr lang="en-US" i="1" dirty="0"/>
              <a:t>No requirements lawyers allowed</a:t>
            </a:r>
            <a:r>
              <a:rPr lang="en-US" dirty="0"/>
              <a:t>.</a:t>
            </a:r>
          </a:p>
          <a:p>
            <a:pPr lvl="2"/>
            <a:endParaRPr lang="en-US" dirty="0"/>
          </a:p>
          <a:p>
            <a:r>
              <a:rPr lang="en-US" dirty="0"/>
              <a:t>Verification: DMS responsibility. </a:t>
            </a:r>
          </a:p>
          <a:p>
            <a:pPr lvl="1"/>
            <a:r>
              <a:rPr lang="en-US" dirty="0"/>
              <a:t>Demonstrate that the system is behaving as designed.</a:t>
            </a:r>
          </a:p>
          <a:p>
            <a:r>
              <a:rPr lang="en-US" dirty="0"/>
              <a:t>Validation: Project [Scientist] responsibility. </a:t>
            </a:r>
          </a:p>
          <a:p>
            <a:pPr lvl="1"/>
            <a:r>
              <a:rPr lang="en-US" dirty="0"/>
              <a:t>Does the system behave as we need it to.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12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59DC0A-7C24-5F40-9E36-277FA3C18C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780116-48A3-EE4D-A408-86C1F57E44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SRDP-523: Test Plans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6860C1-2C20-754A-B3E0-427F34FF00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209582"/>
            <a:ext cx="8636000" cy="2301766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4"/>
                </a:solidFill>
              </a:rPr>
              <a:t>The description of test plans is a little weak.  …but do the descriptions meet the level of the statement in the DMSD Work Management Plan, section 5.3: "As part of conceptual architecture development, the stakeholders, the Validation Lead, and the DMS Architect will define tests to validate the conceptual system model."?</a:t>
            </a:r>
            <a:endParaRPr lang="en-US" i="1" dirty="0">
              <a:solidFill>
                <a:schemeClr val="accent4"/>
              </a:solidFill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90E35F5-2A94-BE46-82B9-7456BE6AF65F}"/>
              </a:ext>
            </a:extLst>
          </p:cNvPr>
          <p:cNvSpPr txBox="1">
            <a:spLocks/>
          </p:cNvSpPr>
          <p:nvPr/>
        </p:nvSpPr>
        <p:spPr>
          <a:xfrm>
            <a:off x="373040" y="3511348"/>
            <a:ext cx="8636000" cy="230176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 detailed testing plan has been discussed, but not recorded properly.  Next slides present the testing as we see it throughout the project.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Suggested Action</a:t>
            </a:r>
            <a:r>
              <a:rPr lang="en-US" dirty="0"/>
              <a:t>: Update the documents to be consistent with this planning.</a:t>
            </a:r>
          </a:p>
        </p:txBody>
      </p:sp>
    </p:spTree>
    <p:extLst>
      <p:ext uri="{BB962C8B-B14F-4D97-AF65-F5344CB8AC3E}">
        <p14:creationId xmlns:p14="http://schemas.microsoft.com/office/powerpoint/2010/main" val="435210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5FDF9F-E4AE-0049-B540-3EE5A6009E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25DE8C-1C34-3847-A9B9-4CE6DA5646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 Plan: Validation of Conceptual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29A735-6F84-C742-BA3F-6BB6E97772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578428"/>
            <a:ext cx="8636000" cy="4313777"/>
          </a:xfrm>
        </p:spPr>
        <p:txBody>
          <a:bodyPr/>
          <a:lstStyle/>
          <a:p>
            <a:r>
              <a:rPr lang="en-US" dirty="0"/>
              <a:t>Project Scientist has prepared a “System Walkthrough”</a:t>
            </a:r>
          </a:p>
          <a:p>
            <a:pPr lvl="1"/>
            <a:r>
              <a:rPr lang="en-US" dirty="0"/>
              <a:t>Detailed examples of the system actions</a:t>
            </a:r>
          </a:p>
          <a:p>
            <a:pPr lvl="2"/>
            <a:r>
              <a:rPr lang="en-US" dirty="0"/>
              <a:t>Specific rather than general (like the system description)</a:t>
            </a:r>
          </a:p>
          <a:p>
            <a:pPr lvl="1"/>
            <a:r>
              <a:rPr lang="en-US" dirty="0"/>
              <a:t>Narrow path through the full system.</a:t>
            </a:r>
          </a:p>
          <a:p>
            <a:r>
              <a:rPr lang="en-US" dirty="0"/>
              <a:t>DMS Architect and SSA Team will use Walkthrough (and System Description) in “Logical Design Initiation” to validate the architecture.</a:t>
            </a:r>
          </a:p>
        </p:txBody>
      </p:sp>
    </p:spTree>
    <p:extLst>
      <p:ext uri="{BB962C8B-B14F-4D97-AF65-F5344CB8AC3E}">
        <p14:creationId xmlns:p14="http://schemas.microsoft.com/office/powerpoint/2010/main" val="140827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ADE5C8-2565-B249-83F9-F81DFD7D6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694F94-5156-E544-BDA6-6AA40DEF01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Test Plan: Verification and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4674B-7C64-CB42-BD0A-7A7DF9651C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Verification will be done internal to DMS using continuous integration and testing methodologies.</a:t>
            </a:r>
          </a:p>
          <a:p>
            <a:r>
              <a:rPr lang="en-US" dirty="0"/>
              <a:t>Validation is </a:t>
            </a:r>
            <a:r>
              <a:rPr lang="en-US" b="1" dirty="0"/>
              <a:t>led </a:t>
            </a:r>
            <a:r>
              <a:rPr lang="en-US" dirty="0"/>
              <a:t>by the project scientist.</a:t>
            </a:r>
          </a:p>
          <a:p>
            <a:pPr lvl="1"/>
            <a:r>
              <a:rPr lang="en-US" dirty="0"/>
              <a:t>Detailed estimates of effort from other stakeholders is included in Work Package effort estimates (not presented to committee).</a:t>
            </a:r>
          </a:p>
          <a:p>
            <a:r>
              <a:rPr lang="en-US" dirty="0"/>
              <a:t>Validation at end of each phase may be using script, command line interfaces, etc.</a:t>
            </a:r>
          </a:p>
          <a:p>
            <a:pPr lvl="1"/>
            <a:r>
              <a:rPr lang="en-US" dirty="0"/>
              <a:t>Separate the presentation layer testing from business logic.</a:t>
            </a:r>
          </a:p>
          <a:p>
            <a:pPr lvl="1"/>
            <a:r>
              <a:rPr lang="en-US" dirty="0"/>
              <a:t>Simplify development of automated regression tests (both verification and validation).</a:t>
            </a:r>
          </a:p>
          <a:p>
            <a:r>
              <a:rPr lang="en-US" dirty="0"/>
              <a:t>Stakeholders available during implementation for preliminary validation and feedback.</a:t>
            </a:r>
          </a:p>
        </p:txBody>
      </p:sp>
    </p:spTree>
    <p:extLst>
      <p:ext uri="{BB962C8B-B14F-4D97-AF65-F5344CB8AC3E}">
        <p14:creationId xmlns:p14="http://schemas.microsoft.com/office/powerpoint/2010/main" val="953180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E92C87-5799-2B4C-A213-827B2304CD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2DD99C-9068-1141-A0DB-C25340DDE0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User Interface Testing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661062-94C8-FD4C-A0D3-E26CC9104E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Four Levels of User Interface Testing</a:t>
            </a:r>
          </a:p>
          <a:p>
            <a:r>
              <a:rPr lang="en-US" dirty="0"/>
              <a:t>User interfaces are developed in phases in conjunction with an an identified expert.</a:t>
            </a:r>
          </a:p>
          <a:p>
            <a:pPr lvl="1"/>
            <a:r>
              <a:rPr lang="en-US" dirty="0"/>
              <a:t>Agile development model, rapid feedback to development team.</a:t>
            </a:r>
          </a:p>
          <a:p>
            <a:r>
              <a:rPr lang="en-US" dirty="0"/>
              <a:t>During system integration all of the interfaces will be exercised to ensure common behavior.</a:t>
            </a:r>
          </a:p>
          <a:p>
            <a:r>
              <a:rPr lang="en-US" dirty="0"/>
              <a:t>Several training sessions are planned (both internal and external) these sessions will also provide feedback on the UX.</a:t>
            </a:r>
          </a:p>
          <a:p>
            <a:r>
              <a:rPr lang="en-US" dirty="0"/>
              <a:t>Final formal test of UX as part of Operational Readiness Testing (broad internal test team).</a:t>
            </a:r>
          </a:p>
        </p:txBody>
      </p:sp>
    </p:spTree>
    <p:extLst>
      <p:ext uri="{BB962C8B-B14F-4D97-AF65-F5344CB8AC3E}">
        <p14:creationId xmlns:p14="http://schemas.microsoft.com/office/powerpoint/2010/main" val="3854408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59DC0A-7C24-5F40-9E36-277FA3C18C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780116-48A3-EE4D-A408-86C1F57E44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SRDP-524: User Interface Testing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6860C1-2C20-754A-B3E0-427F34FF00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209582"/>
            <a:ext cx="8636000" cy="102198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4"/>
                </a:solidFill>
              </a:rPr>
              <a:t>Are there plans for any community user testing, particularly of the user interface?</a:t>
            </a:r>
            <a:endParaRPr lang="en-US" i="1" dirty="0">
              <a:solidFill>
                <a:schemeClr val="accent4"/>
              </a:solidFill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90E35F5-2A94-BE46-82B9-7456BE6AF65F}"/>
              </a:ext>
            </a:extLst>
          </p:cNvPr>
          <p:cNvSpPr txBox="1">
            <a:spLocks/>
          </p:cNvSpPr>
          <p:nvPr/>
        </p:nvSpPr>
        <p:spPr>
          <a:xfrm>
            <a:off x="373040" y="2231571"/>
            <a:ext cx="8636000" cy="358154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After discussing your comment, we plan to add dedicated UX testing phases using a mix of selected internal and external users.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Broad external community testing will be through the planned training sessions.  Internal community will be involved in the development but also in integration and testing phases.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Suggested Action</a:t>
            </a:r>
            <a:r>
              <a:rPr lang="en-US" dirty="0"/>
              <a:t>: Update the execution plan add the UX testing phases.  Also highlight UX testing portions of these activities.</a:t>
            </a:r>
          </a:p>
        </p:txBody>
      </p:sp>
    </p:spTree>
    <p:extLst>
      <p:ext uri="{BB962C8B-B14F-4D97-AF65-F5344CB8AC3E}">
        <p14:creationId xmlns:p14="http://schemas.microsoft.com/office/powerpoint/2010/main" val="3321602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59DC0A-7C24-5F40-9E36-277FA3C18C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780116-48A3-EE4D-A408-86C1F57E44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SRDP-469: Validation needs to involve stakeholders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6860C1-2C20-754A-B3E0-427F34FF00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209582"/>
            <a:ext cx="8636000" cy="102198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4"/>
                </a:solidFill>
              </a:rPr>
              <a:t>Document says that the Validation will be done by the Project Scientist.  Validation should also include operations stakeholders.</a:t>
            </a:r>
            <a:endParaRPr lang="en-US" i="1" dirty="0">
              <a:solidFill>
                <a:schemeClr val="accent4"/>
              </a:solidFill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90E35F5-2A94-BE46-82B9-7456BE6AF65F}"/>
              </a:ext>
            </a:extLst>
          </p:cNvPr>
          <p:cNvSpPr txBox="1">
            <a:spLocks/>
          </p:cNvSpPr>
          <p:nvPr/>
        </p:nvSpPr>
        <p:spPr>
          <a:xfrm>
            <a:off x="373040" y="2231571"/>
            <a:ext cx="8636000" cy="395618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Agreed, the intention is that the project scientist organizes the correct stakeholders for validation of each phase.  Key individuals for each stage have already been identified in the detailed resource planning.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Suggested Action</a:t>
            </a:r>
            <a:r>
              <a:rPr lang="en-US" dirty="0"/>
              <a:t>: Update  document to read “The Project Scientist is responsible for </a:t>
            </a:r>
            <a:r>
              <a:rPr lang="en-US" dirty="0">
                <a:solidFill>
                  <a:schemeClr val="accent4"/>
                </a:solidFill>
              </a:rPr>
              <a:t>organizing</a:t>
            </a:r>
            <a:r>
              <a:rPr lang="en-US" dirty="0"/>
              <a:t> the formal validation and documentation of each phase of the software development, documenting any variance from the requirements for the phase and any defects to be addressed.” </a:t>
            </a:r>
          </a:p>
        </p:txBody>
      </p:sp>
    </p:spTree>
    <p:extLst>
      <p:ext uri="{BB962C8B-B14F-4D97-AF65-F5344CB8AC3E}">
        <p14:creationId xmlns:p14="http://schemas.microsoft.com/office/powerpoint/2010/main" val="60846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9250680"/>
      </p:ext>
    </p:extLst>
  </p:cSld>
  <p:clrMapOvr>
    <a:masterClrMapping/>
  </p:clrMapOvr>
</p:sld>
</file>

<file path=ppt/theme/theme1.xml><?xml version="1.0" encoding="utf-8"?>
<a:theme xmlns:a="http://schemas.openxmlformats.org/drawingml/2006/main" name="AUIBoard_Oct2015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Gill Sans MT" panose="020B05020201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0-04-TTA-CODR" id="{CAEA8EB9-AC00-8A4F-8005-4BEE02347CA0}" vid="{605227A3-FF2F-CB44-8724-A8D94ECDDC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AUIBoard_Oct2015_template</Template>
  <TotalTime>3107</TotalTime>
  <Words>626</Words>
  <Application>Microsoft Macintosh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Light</vt:lpstr>
      <vt:lpstr>Gill Sans MT</vt:lpstr>
      <vt:lpstr>AUIBoard_Oct2015_template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Kern</dc:creator>
  <cp:lastModifiedBy>Jeff Kern</cp:lastModifiedBy>
  <cp:revision>10</cp:revision>
  <cp:lastPrinted>2014-03-06T23:03:21Z</cp:lastPrinted>
  <dcterms:created xsi:type="dcterms:W3CDTF">2020-04-11T14:43:25Z</dcterms:created>
  <dcterms:modified xsi:type="dcterms:W3CDTF">2020-04-14T13:19:34Z</dcterms:modified>
</cp:coreProperties>
</file>