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4"/>
  </p:notesMasterIdLst>
  <p:sldIdLst>
    <p:sldId id="256" r:id="rId2"/>
    <p:sldId id="258" r:id="rId3"/>
    <p:sldId id="259" r:id="rId4"/>
    <p:sldId id="262" r:id="rId5"/>
    <p:sldId id="263" r:id="rId6"/>
    <p:sldId id="264" r:id="rId7"/>
    <p:sldId id="266" r:id="rId8"/>
    <p:sldId id="265" r:id="rId9"/>
    <p:sldId id="267" r:id="rId10"/>
    <p:sldId id="268" r:id="rId11"/>
    <p:sldId id="269" r:id="rId12"/>
    <p:sldId id="257"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162">
          <p15:clr>
            <a:srgbClr val="A4A3A4"/>
          </p15:clr>
        </p15:guide>
        <p15:guide id="2" pos="2883">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5739E"/>
    <a:srgbClr val="403152"/>
    <a:srgbClr val="403151"/>
    <a:srgbClr val="3333FF"/>
    <a:srgbClr val="3366CC"/>
    <a:srgbClr val="062458"/>
    <a:srgbClr val="052058"/>
    <a:srgbClr val="11264C"/>
    <a:srgbClr val="64A3F9"/>
    <a:srgbClr val="5587C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732" autoAdjust="0"/>
    <p:restoredTop sz="94626" autoAdjust="0"/>
  </p:normalViewPr>
  <p:slideViewPr>
    <p:cSldViewPr snapToGrid="0" snapToObjects="1">
      <p:cViewPr varScale="1">
        <p:scale>
          <a:sx n="127" d="100"/>
          <a:sy n="127" d="100"/>
        </p:scale>
        <p:origin x="1472" y="184"/>
      </p:cViewPr>
      <p:guideLst>
        <p:guide orient="horz" pos="4162"/>
        <p:guide pos="2883"/>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80" d="100"/>
        <a:sy n="8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DDAF8F9-169D-44DB-85CA-273403A7B9DE}" type="datetimeFigureOut">
              <a:rPr lang="en-US" smtClean="0"/>
              <a:t>4/9/20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658C562-8B63-4E12-9383-291BCD3F64FA}" type="slidenum">
              <a:rPr lang="en-US" smtClean="0"/>
              <a:t>‹#›</a:t>
            </a:fld>
            <a:endParaRPr lang="en-US"/>
          </a:p>
        </p:txBody>
      </p:sp>
    </p:spTree>
    <p:extLst>
      <p:ext uri="{BB962C8B-B14F-4D97-AF65-F5344CB8AC3E}">
        <p14:creationId xmlns:p14="http://schemas.microsoft.com/office/powerpoint/2010/main" val="5928702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tiff"/><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emf"/><Relationship Id="rId4" Type="http://schemas.openxmlformats.org/officeDocument/2006/relationships/image" Target="../media/image1.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_HercA">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05E44BD-8E68-FA42-BA03-9FED1AB9100A}"/>
              </a:ext>
            </a:extLst>
          </p:cNvPr>
          <p:cNvPicPr>
            <a:picLocks noChangeAspect="1"/>
          </p:cNvPicPr>
          <p:nvPr userDrawn="1"/>
        </p:nvPicPr>
        <p:blipFill>
          <a:blip r:embed="rId2"/>
          <a:stretch>
            <a:fillRect/>
          </a:stretch>
        </p:blipFill>
        <p:spPr>
          <a:xfrm>
            <a:off x="0" y="-429746"/>
            <a:ext cx="9144000" cy="6528062"/>
          </a:xfrm>
          <a:prstGeom prst="rect">
            <a:avLst/>
          </a:prstGeom>
        </p:spPr>
      </p:pic>
      <p:sp>
        <p:nvSpPr>
          <p:cNvPr id="11" name="Freeform 10"/>
          <p:cNvSpPr/>
          <p:nvPr userDrawn="1"/>
        </p:nvSpPr>
        <p:spPr>
          <a:xfrm>
            <a:off x="-124504" y="4230440"/>
            <a:ext cx="9393008" cy="2873033"/>
          </a:xfrm>
          <a:custGeom>
            <a:avLst/>
            <a:gdLst>
              <a:gd name="connsiteX0" fmla="*/ 0 w 9393008"/>
              <a:gd name="connsiteY0" fmla="*/ 58023 h 734959"/>
              <a:gd name="connsiteX1" fmla="*/ 1921150 w 9393008"/>
              <a:gd name="connsiteY1" fmla="*/ 193410 h 734959"/>
              <a:gd name="connsiteX2" fmla="*/ 2965534 w 9393008"/>
              <a:gd name="connsiteY2" fmla="*/ 238540 h 734959"/>
              <a:gd name="connsiteX3" fmla="*/ 3829407 w 9393008"/>
              <a:gd name="connsiteY3" fmla="*/ 199857 h 734959"/>
              <a:gd name="connsiteX4" fmla="*/ 4583684 w 9393008"/>
              <a:gd name="connsiteY4" fmla="*/ 148281 h 734959"/>
              <a:gd name="connsiteX5" fmla="*/ 6124473 w 9393008"/>
              <a:gd name="connsiteY5" fmla="*/ 38682 h 734959"/>
              <a:gd name="connsiteX6" fmla="*/ 7723283 w 9393008"/>
              <a:gd name="connsiteY6" fmla="*/ 0 h 734959"/>
              <a:gd name="connsiteX7" fmla="*/ 9077114 w 9393008"/>
              <a:gd name="connsiteY7" fmla="*/ 58023 h 734959"/>
              <a:gd name="connsiteX8" fmla="*/ 9393008 w 9393008"/>
              <a:gd name="connsiteY8" fmla="*/ 90258 h 734959"/>
              <a:gd name="connsiteX9" fmla="*/ 9386561 w 9393008"/>
              <a:gd name="connsiteY9" fmla="*/ 728512 h 734959"/>
              <a:gd name="connsiteX10" fmla="*/ 51574 w 9393008"/>
              <a:gd name="connsiteY10" fmla="*/ 734959 h 734959"/>
              <a:gd name="connsiteX11" fmla="*/ 0 w 9393008"/>
              <a:gd name="connsiteY11" fmla="*/ 58023 h 734959"/>
              <a:gd name="connsiteX0" fmla="*/ 0 w 9393008"/>
              <a:gd name="connsiteY0" fmla="*/ 58023 h 818770"/>
              <a:gd name="connsiteX1" fmla="*/ 1921150 w 9393008"/>
              <a:gd name="connsiteY1" fmla="*/ 193410 h 818770"/>
              <a:gd name="connsiteX2" fmla="*/ 2965534 w 9393008"/>
              <a:gd name="connsiteY2" fmla="*/ 238540 h 818770"/>
              <a:gd name="connsiteX3" fmla="*/ 3829407 w 9393008"/>
              <a:gd name="connsiteY3" fmla="*/ 199857 h 818770"/>
              <a:gd name="connsiteX4" fmla="*/ 4583684 w 9393008"/>
              <a:gd name="connsiteY4" fmla="*/ 148281 h 818770"/>
              <a:gd name="connsiteX5" fmla="*/ 6124473 w 9393008"/>
              <a:gd name="connsiteY5" fmla="*/ 38682 h 818770"/>
              <a:gd name="connsiteX6" fmla="*/ 7723283 w 9393008"/>
              <a:gd name="connsiteY6" fmla="*/ 0 h 818770"/>
              <a:gd name="connsiteX7" fmla="*/ 9077114 w 9393008"/>
              <a:gd name="connsiteY7" fmla="*/ 58023 h 818770"/>
              <a:gd name="connsiteX8" fmla="*/ 9393008 w 9393008"/>
              <a:gd name="connsiteY8" fmla="*/ 90258 h 818770"/>
              <a:gd name="connsiteX9" fmla="*/ 9386561 w 9393008"/>
              <a:gd name="connsiteY9" fmla="*/ 728512 h 818770"/>
              <a:gd name="connsiteX10" fmla="*/ 19340 w 9393008"/>
              <a:gd name="connsiteY10" fmla="*/ 818770 h 818770"/>
              <a:gd name="connsiteX11" fmla="*/ 0 w 9393008"/>
              <a:gd name="connsiteY11" fmla="*/ 58023 h 818770"/>
              <a:gd name="connsiteX0" fmla="*/ 0 w 9393008"/>
              <a:gd name="connsiteY0" fmla="*/ 58023 h 818770"/>
              <a:gd name="connsiteX1" fmla="*/ 1921150 w 9393008"/>
              <a:gd name="connsiteY1" fmla="*/ 193410 h 818770"/>
              <a:gd name="connsiteX2" fmla="*/ 2965534 w 9393008"/>
              <a:gd name="connsiteY2" fmla="*/ 238540 h 818770"/>
              <a:gd name="connsiteX3" fmla="*/ 3829407 w 9393008"/>
              <a:gd name="connsiteY3" fmla="*/ 199857 h 818770"/>
              <a:gd name="connsiteX4" fmla="*/ 4583684 w 9393008"/>
              <a:gd name="connsiteY4" fmla="*/ 148281 h 818770"/>
              <a:gd name="connsiteX5" fmla="*/ 6124473 w 9393008"/>
              <a:gd name="connsiteY5" fmla="*/ 38682 h 818770"/>
              <a:gd name="connsiteX6" fmla="*/ 7723283 w 9393008"/>
              <a:gd name="connsiteY6" fmla="*/ 0 h 818770"/>
              <a:gd name="connsiteX7" fmla="*/ 9077114 w 9393008"/>
              <a:gd name="connsiteY7" fmla="*/ 58023 h 818770"/>
              <a:gd name="connsiteX8" fmla="*/ 9393008 w 9393008"/>
              <a:gd name="connsiteY8" fmla="*/ 90258 h 818770"/>
              <a:gd name="connsiteX9" fmla="*/ 9386561 w 9393008"/>
              <a:gd name="connsiteY9" fmla="*/ 728512 h 818770"/>
              <a:gd name="connsiteX10" fmla="*/ 19340 w 9393008"/>
              <a:gd name="connsiteY10" fmla="*/ 818770 h 818770"/>
              <a:gd name="connsiteX11" fmla="*/ 0 w 9393008"/>
              <a:gd name="connsiteY11" fmla="*/ 58023 h 818770"/>
              <a:gd name="connsiteX0" fmla="*/ 0 w 9393008"/>
              <a:gd name="connsiteY0" fmla="*/ 58023 h 838111"/>
              <a:gd name="connsiteX1" fmla="*/ 1921150 w 9393008"/>
              <a:gd name="connsiteY1" fmla="*/ 193410 h 838111"/>
              <a:gd name="connsiteX2" fmla="*/ 2965534 w 9393008"/>
              <a:gd name="connsiteY2" fmla="*/ 238540 h 838111"/>
              <a:gd name="connsiteX3" fmla="*/ 3829407 w 9393008"/>
              <a:gd name="connsiteY3" fmla="*/ 199857 h 838111"/>
              <a:gd name="connsiteX4" fmla="*/ 4583684 w 9393008"/>
              <a:gd name="connsiteY4" fmla="*/ 148281 h 838111"/>
              <a:gd name="connsiteX5" fmla="*/ 6124473 w 9393008"/>
              <a:gd name="connsiteY5" fmla="*/ 38682 h 838111"/>
              <a:gd name="connsiteX6" fmla="*/ 7723283 w 9393008"/>
              <a:gd name="connsiteY6" fmla="*/ 0 h 838111"/>
              <a:gd name="connsiteX7" fmla="*/ 9077114 w 9393008"/>
              <a:gd name="connsiteY7" fmla="*/ 58023 h 838111"/>
              <a:gd name="connsiteX8" fmla="*/ 9393008 w 9393008"/>
              <a:gd name="connsiteY8" fmla="*/ 90258 h 838111"/>
              <a:gd name="connsiteX9" fmla="*/ 9386561 w 9393008"/>
              <a:gd name="connsiteY9" fmla="*/ 838111 h 838111"/>
              <a:gd name="connsiteX10" fmla="*/ 19340 w 9393008"/>
              <a:gd name="connsiteY10" fmla="*/ 818770 h 838111"/>
              <a:gd name="connsiteX11" fmla="*/ 0 w 9393008"/>
              <a:gd name="connsiteY11" fmla="*/ 58023 h 838111"/>
              <a:gd name="connsiteX0" fmla="*/ 0 w 9393008"/>
              <a:gd name="connsiteY0" fmla="*/ 58023 h 3844811"/>
              <a:gd name="connsiteX1" fmla="*/ 1921150 w 9393008"/>
              <a:gd name="connsiteY1" fmla="*/ 193410 h 3844811"/>
              <a:gd name="connsiteX2" fmla="*/ 2965534 w 9393008"/>
              <a:gd name="connsiteY2" fmla="*/ 238540 h 3844811"/>
              <a:gd name="connsiteX3" fmla="*/ 3829407 w 9393008"/>
              <a:gd name="connsiteY3" fmla="*/ 199857 h 3844811"/>
              <a:gd name="connsiteX4" fmla="*/ 4583684 w 9393008"/>
              <a:gd name="connsiteY4" fmla="*/ 148281 h 3844811"/>
              <a:gd name="connsiteX5" fmla="*/ 6124473 w 9393008"/>
              <a:gd name="connsiteY5" fmla="*/ 38682 h 3844811"/>
              <a:gd name="connsiteX6" fmla="*/ 7723283 w 9393008"/>
              <a:gd name="connsiteY6" fmla="*/ 0 h 3844811"/>
              <a:gd name="connsiteX7" fmla="*/ 9077114 w 9393008"/>
              <a:gd name="connsiteY7" fmla="*/ 58023 h 3844811"/>
              <a:gd name="connsiteX8" fmla="*/ 9393008 w 9393008"/>
              <a:gd name="connsiteY8" fmla="*/ 90258 h 3844811"/>
              <a:gd name="connsiteX9" fmla="*/ 9386561 w 9393008"/>
              <a:gd name="connsiteY9" fmla="*/ 838111 h 3844811"/>
              <a:gd name="connsiteX10" fmla="*/ 19340 w 9393008"/>
              <a:gd name="connsiteY10" fmla="*/ 3844811 h 3844811"/>
              <a:gd name="connsiteX11" fmla="*/ 0 w 9393008"/>
              <a:gd name="connsiteY11" fmla="*/ 58023 h 3844811"/>
              <a:gd name="connsiteX0" fmla="*/ 0 w 9393008"/>
              <a:gd name="connsiteY0" fmla="*/ 58023 h 3844811"/>
              <a:gd name="connsiteX1" fmla="*/ 1921150 w 9393008"/>
              <a:gd name="connsiteY1" fmla="*/ 193410 h 3844811"/>
              <a:gd name="connsiteX2" fmla="*/ 2965534 w 9393008"/>
              <a:gd name="connsiteY2" fmla="*/ 238540 h 3844811"/>
              <a:gd name="connsiteX3" fmla="*/ 3829407 w 9393008"/>
              <a:gd name="connsiteY3" fmla="*/ 199857 h 3844811"/>
              <a:gd name="connsiteX4" fmla="*/ 4583684 w 9393008"/>
              <a:gd name="connsiteY4" fmla="*/ 148281 h 3844811"/>
              <a:gd name="connsiteX5" fmla="*/ 6124473 w 9393008"/>
              <a:gd name="connsiteY5" fmla="*/ 38682 h 3844811"/>
              <a:gd name="connsiteX6" fmla="*/ 7723283 w 9393008"/>
              <a:gd name="connsiteY6" fmla="*/ 0 h 3844811"/>
              <a:gd name="connsiteX7" fmla="*/ 9077114 w 9393008"/>
              <a:gd name="connsiteY7" fmla="*/ 58023 h 3844811"/>
              <a:gd name="connsiteX8" fmla="*/ 9393008 w 9393008"/>
              <a:gd name="connsiteY8" fmla="*/ 90258 h 3844811"/>
              <a:gd name="connsiteX9" fmla="*/ 9354164 w 9393008"/>
              <a:gd name="connsiteY9" fmla="*/ 3741037 h 3844811"/>
              <a:gd name="connsiteX10" fmla="*/ 19340 w 9393008"/>
              <a:gd name="connsiteY10" fmla="*/ 3844811 h 3844811"/>
              <a:gd name="connsiteX11" fmla="*/ 0 w 9393008"/>
              <a:gd name="connsiteY11" fmla="*/ 58023 h 3844811"/>
              <a:gd name="connsiteX0" fmla="*/ 0 w 9393008"/>
              <a:gd name="connsiteY0" fmla="*/ 58023 h 3844811"/>
              <a:gd name="connsiteX1" fmla="*/ 1921150 w 9393008"/>
              <a:gd name="connsiteY1" fmla="*/ 193410 h 3844811"/>
              <a:gd name="connsiteX2" fmla="*/ 2965534 w 9393008"/>
              <a:gd name="connsiteY2" fmla="*/ 238540 h 3844811"/>
              <a:gd name="connsiteX3" fmla="*/ 3829407 w 9393008"/>
              <a:gd name="connsiteY3" fmla="*/ 199857 h 3844811"/>
              <a:gd name="connsiteX4" fmla="*/ 4583684 w 9393008"/>
              <a:gd name="connsiteY4" fmla="*/ 148281 h 3844811"/>
              <a:gd name="connsiteX5" fmla="*/ 6124473 w 9393008"/>
              <a:gd name="connsiteY5" fmla="*/ 38682 h 3844811"/>
              <a:gd name="connsiteX6" fmla="*/ 7723283 w 9393008"/>
              <a:gd name="connsiteY6" fmla="*/ 0 h 3844811"/>
              <a:gd name="connsiteX7" fmla="*/ 9077114 w 9393008"/>
              <a:gd name="connsiteY7" fmla="*/ 58023 h 3844811"/>
              <a:gd name="connsiteX8" fmla="*/ 9393008 w 9393008"/>
              <a:gd name="connsiteY8" fmla="*/ 90258 h 3844811"/>
              <a:gd name="connsiteX9" fmla="*/ 9354164 w 9393008"/>
              <a:gd name="connsiteY9" fmla="*/ 3838233 h 3844811"/>
              <a:gd name="connsiteX10" fmla="*/ 19340 w 9393008"/>
              <a:gd name="connsiteY10" fmla="*/ 3844811 h 3844811"/>
              <a:gd name="connsiteX11" fmla="*/ 0 w 9393008"/>
              <a:gd name="connsiteY11" fmla="*/ 58023 h 3844811"/>
              <a:gd name="connsiteX0" fmla="*/ 0 w 9393008"/>
              <a:gd name="connsiteY0" fmla="*/ 58023 h 3838236"/>
              <a:gd name="connsiteX1" fmla="*/ 1921150 w 9393008"/>
              <a:gd name="connsiteY1" fmla="*/ 193410 h 3838236"/>
              <a:gd name="connsiteX2" fmla="*/ 2965534 w 9393008"/>
              <a:gd name="connsiteY2" fmla="*/ 238540 h 3838236"/>
              <a:gd name="connsiteX3" fmla="*/ 3829407 w 9393008"/>
              <a:gd name="connsiteY3" fmla="*/ 199857 h 3838236"/>
              <a:gd name="connsiteX4" fmla="*/ 4583684 w 9393008"/>
              <a:gd name="connsiteY4" fmla="*/ 148281 h 3838236"/>
              <a:gd name="connsiteX5" fmla="*/ 6124473 w 9393008"/>
              <a:gd name="connsiteY5" fmla="*/ 38682 h 3838236"/>
              <a:gd name="connsiteX6" fmla="*/ 7723283 w 9393008"/>
              <a:gd name="connsiteY6" fmla="*/ 0 h 3838236"/>
              <a:gd name="connsiteX7" fmla="*/ 9077114 w 9393008"/>
              <a:gd name="connsiteY7" fmla="*/ 58023 h 3838236"/>
              <a:gd name="connsiteX8" fmla="*/ 9393008 w 9393008"/>
              <a:gd name="connsiteY8" fmla="*/ 90258 h 3838236"/>
              <a:gd name="connsiteX9" fmla="*/ 9354164 w 9393008"/>
              <a:gd name="connsiteY9" fmla="*/ 3838233 h 3838236"/>
              <a:gd name="connsiteX10" fmla="*/ 6640 w 9393008"/>
              <a:gd name="connsiteY10" fmla="*/ 2841511 h 3838236"/>
              <a:gd name="connsiteX11" fmla="*/ 0 w 9393008"/>
              <a:gd name="connsiteY11" fmla="*/ 58023 h 3838236"/>
              <a:gd name="connsiteX0" fmla="*/ 0 w 9393008"/>
              <a:gd name="connsiteY0" fmla="*/ 58023 h 2873033"/>
              <a:gd name="connsiteX1" fmla="*/ 1921150 w 9393008"/>
              <a:gd name="connsiteY1" fmla="*/ 193410 h 2873033"/>
              <a:gd name="connsiteX2" fmla="*/ 2965534 w 9393008"/>
              <a:gd name="connsiteY2" fmla="*/ 238540 h 2873033"/>
              <a:gd name="connsiteX3" fmla="*/ 3829407 w 9393008"/>
              <a:gd name="connsiteY3" fmla="*/ 199857 h 2873033"/>
              <a:gd name="connsiteX4" fmla="*/ 4583684 w 9393008"/>
              <a:gd name="connsiteY4" fmla="*/ 148281 h 2873033"/>
              <a:gd name="connsiteX5" fmla="*/ 6124473 w 9393008"/>
              <a:gd name="connsiteY5" fmla="*/ 38682 h 2873033"/>
              <a:gd name="connsiteX6" fmla="*/ 7723283 w 9393008"/>
              <a:gd name="connsiteY6" fmla="*/ 0 h 2873033"/>
              <a:gd name="connsiteX7" fmla="*/ 9077114 w 9393008"/>
              <a:gd name="connsiteY7" fmla="*/ 58023 h 2873033"/>
              <a:gd name="connsiteX8" fmla="*/ 9393008 w 9393008"/>
              <a:gd name="connsiteY8" fmla="*/ 90258 h 2873033"/>
              <a:gd name="connsiteX9" fmla="*/ 9354164 w 9393008"/>
              <a:gd name="connsiteY9" fmla="*/ 2873033 h 2873033"/>
              <a:gd name="connsiteX10" fmla="*/ 6640 w 9393008"/>
              <a:gd name="connsiteY10" fmla="*/ 2841511 h 2873033"/>
              <a:gd name="connsiteX11" fmla="*/ 0 w 9393008"/>
              <a:gd name="connsiteY11" fmla="*/ 58023 h 2873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393008" h="2873033">
                <a:moveTo>
                  <a:pt x="0" y="58023"/>
                </a:moveTo>
                <a:lnTo>
                  <a:pt x="1921150" y="193410"/>
                </a:lnTo>
                <a:lnTo>
                  <a:pt x="2965534" y="238540"/>
                </a:lnTo>
                <a:lnTo>
                  <a:pt x="3829407" y="199857"/>
                </a:lnTo>
                <a:lnTo>
                  <a:pt x="4583684" y="148281"/>
                </a:lnTo>
                <a:lnTo>
                  <a:pt x="6124473" y="38682"/>
                </a:lnTo>
                <a:lnTo>
                  <a:pt x="7723283" y="0"/>
                </a:lnTo>
                <a:lnTo>
                  <a:pt x="9077114" y="58023"/>
                </a:lnTo>
                <a:lnTo>
                  <a:pt x="9393008" y="90258"/>
                </a:lnTo>
                <a:lnTo>
                  <a:pt x="9354164" y="2873033"/>
                </a:lnTo>
                <a:lnTo>
                  <a:pt x="6640" y="2841511"/>
                </a:lnTo>
                <a:cubicBezTo>
                  <a:pt x="193" y="1579248"/>
                  <a:pt x="6447" y="1320286"/>
                  <a:pt x="0" y="58023"/>
                </a:cubicBezTo>
                <a:close/>
              </a:path>
            </a:pathLst>
          </a:custGeom>
          <a:solidFill>
            <a:schemeClr val="accent4">
              <a:lumMod val="5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0000"/>
              </a:solidFill>
            </a:endParaRPr>
          </a:p>
        </p:txBody>
      </p:sp>
      <p:pic>
        <p:nvPicPr>
          <p:cNvPr id="12" name="Picture 11" descr="Curves_orange_blue.png"/>
          <p:cNvPicPr>
            <a:picLocks noChangeAspect="1"/>
          </p:cNvPicPr>
          <p:nvPr userDrawn="1"/>
        </p:nvPicPr>
        <p:blipFill>
          <a:blip r:embed="rId3" cstate="email">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0" y="4089797"/>
            <a:ext cx="9144000" cy="482203"/>
          </a:xfrm>
          <a:prstGeom prst="rect">
            <a:avLst/>
          </a:prstGeom>
        </p:spPr>
      </p:pic>
      <p:pic>
        <p:nvPicPr>
          <p:cNvPr id="15" name="Picture 14"/>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8006597" y="6429398"/>
            <a:ext cx="335026" cy="335026"/>
          </a:xfrm>
          <a:prstGeom prst="rect">
            <a:avLst/>
          </a:prstGeom>
        </p:spPr>
      </p:pic>
      <p:pic>
        <p:nvPicPr>
          <p:cNvPr id="17" name="Picture 16" descr="NRAO_Logo_White.ai"/>
          <p:cNvPicPr>
            <a:picLocks noChangeAspect="1"/>
          </p:cNvPicPr>
          <p:nvPr userDrawn="1"/>
        </p:nvPicPr>
        <p:blipFill>
          <a:blip r:embed="rId5" cstate="email">
            <a:extLst>
              <a:ext uri="{28A0092B-C50C-407E-A947-70E740481C1C}">
                <a14:useLocalDpi xmlns:a14="http://schemas.microsoft.com/office/drawing/2010/main" val="0"/>
              </a:ext>
            </a:extLst>
          </a:blip>
          <a:stretch>
            <a:fillRect/>
          </a:stretch>
        </p:blipFill>
        <p:spPr>
          <a:xfrm>
            <a:off x="7513721" y="6322504"/>
            <a:ext cx="430240" cy="556781"/>
          </a:xfrm>
          <a:prstGeom prst="rect">
            <a:avLst/>
          </a:prstGeom>
        </p:spPr>
      </p:pic>
      <p:sp>
        <p:nvSpPr>
          <p:cNvPr id="3" name="Text Placeholder 2"/>
          <p:cNvSpPr>
            <a:spLocks noGrp="1"/>
          </p:cNvSpPr>
          <p:nvPr>
            <p:ph type="body" sz="quarter" idx="10" hasCustomPrompt="1"/>
          </p:nvPr>
        </p:nvSpPr>
        <p:spPr>
          <a:xfrm>
            <a:off x="833438" y="5038725"/>
            <a:ext cx="7110412" cy="628231"/>
          </a:xfrm>
          <a:prstGeom prst="rect">
            <a:avLst/>
          </a:prstGeom>
        </p:spPr>
        <p:txBody>
          <a:bodyPr/>
          <a:lstStyle>
            <a:lvl1pPr marL="0" indent="0">
              <a:buNone/>
              <a:defRPr b="1">
                <a:solidFill>
                  <a:schemeClr val="bg1"/>
                </a:solidFill>
                <a:latin typeface="Gill Sans MT" panose="020B0502020104020203" pitchFamily="34" charset="0"/>
              </a:defRPr>
            </a:lvl1pPr>
          </a:lstStyle>
          <a:p>
            <a:pPr lvl="0"/>
            <a:r>
              <a:rPr lang="en-US" dirty="0"/>
              <a:t>Presentation Title</a:t>
            </a:r>
          </a:p>
        </p:txBody>
      </p:sp>
      <p:sp>
        <p:nvSpPr>
          <p:cNvPr id="18" name="Text Placeholder 2"/>
          <p:cNvSpPr>
            <a:spLocks noGrp="1"/>
          </p:cNvSpPr>
          <p:nvPr>
            <p:ph type="body" sz="quarter" idx="11" hasCustomPrompt="1"/>
          </p:nvPr>
        </p:nvSpPr>
        <p:spPr>
          <a:xfrm>
            <a:off x="833438" y="5694273"/>
            <a:ext cx="7110412" cy="628231"/>
          </a:xfrm>
          <a:prstGeom prst="rect">
            <a:avLst/>
          </a:prstGeom>
        </p:spPr>
        <p:txBody>
          <a:bodyPr/>
          <a:lstStyle>
            <a:lvl1pPr marL="0" indent="0">
              <a:buNone/>
              <a:defRPr sz="2800" b="1">
                <a:solidFill>
                  <a:schemeClr val="bg1"/>
                </a:solidFill>
                <a:latin typeface="Gill Sans MT" panose="020B0502020104020203" pitchFamily="34" charset="0"/>
              </a:defRPr>
            </a:lvl1pPr>
          </a:lstStyle>
          <a:p>
            <a:pPr lvl="0"/>
            <a:r>
              <a:rPr lang="en-US" dirty="0"/>
              <a:t>Presenter</a:t>
            </a:r>
          </a:p>
        </p:txBody>
      </p:sp>
      <p:pic>
        <p:nvPicPr>
          <p:cNvPr id="13" name="Picture 12"/>
          <p:cNvPicPr>
            <a:picLocks noChangeAspect="1"/>
          </p:cNvPicPr>
          <p:nvPr userDrawn="1"/>
        </p:nvPicPr>
        <p:blipFill>
          <a:blip r:embed="rId6">
            <a:biLevel thresh="50000"/>
            <a:extLst>
              <a:ext uri="{28A0092B-C50C-407E-A947-70E740481C1C}">
                <a14:useLocalDpi xmlns:a14="http://schemas.microsoft.com/office/drawing/2010/main" val="0"/>
              </a:ext>
            </a:extLst>
          </a:blip>
          <a:stretch>
            <a:fillRect/>
          </a:stretch>
        </p:blipFill>
        <p:spPr>
          <a:xfrm>
            <a:off x="8472383" y="6443248"/>
            <a:ext cx="512210" cy="307326"/>
          </a:xfrm>
          <a:prstGeom prst="rect">
            <a:avLst/>
          </a:prstGeom>
        </p:spPr>
      </p:pic>
    </p:spTree>
    <p:extLst>
      <p:ext uri="{BB962C8B-B14F-4D97-AF65-F5344CB8AC3E}">
        <p14:creationId xmlns:p14="http://schemas.microsoft.com/office/powerpoint/2010/main" val="24908497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ext Placeholder 2"/>
          <p:cNvSpPr>
            <a:spLocks noGrp="1"/>
          </p:cNvSpPr>
          <p:nvPr>
            <p:ph type="body" sz="quarter" idx="10" hasCustomPrompt="1"/>
          </p:nvPr>
        </p:nvSpPr>
        <p:spPr>
          <a:xfrm>
            <a:off x="250208" y="145743"/>
            <a:ext cx="8636000" cy="477202"/>
          </a:xfrm>
          <a:prstGeom prst="rect">
            <a:avLst/>
          </a:prstGeom>
        </p:spPr>
        <p:txBody>
          <a:bodyPr/>
          <a:lstStyle>
            <a:lvl1pPr marL="0" indent="0">
              <a:buNone/>
              <a:defRPr>
                <a:latin typeface="Gill Sans MT" panose="020B0502020104020203" pitchFamily="34" charset="0"/>
              </a:defRPr>
            </a:lvl1pPr>
          </a:lstStyle>
          <a:p>
            <a:pPr lvl="0"/>
            <a:r>
              <a:rPr lang="en-US" dirty="0"/>
              <a:t>Title</a:t>
            </a:r>
          </a:p>
        </p:txBody>
      </p:sp>
      <p:sp>
        <p:nvSpPr>
          <p:cNvPr id="10" name="Text Placeholder 2"/>
          <p:cNvSpPr>
            <a:spLocks noGrp="1"/>
          </p:cNvSpPr>
          <p:nvPr>
            <p:ph type="body" sz="quarter" idx="11" hasCustomPrompt="1"/>
          </p:nvPr>
        </p:nvSpPr>
        <p:spPr>
          <a:xfrm>
            <a:off x="373040" y="670243"/>
            <a:ext cx="8636000" cy="619125"/>
          </a:xfrm>
          <a:prstGeom prst="rect">
            <a:avLst/>
          </a:prstGeom>
        </p:spPr>
        <p:txBody>
          <a:bodyPr/>
          <a:lstStyle>
            <a:lvl1pPr marL="0" indent="0">
              <a:buNone/>
              <a:defRPr sz="2800">
                <a:latin typeface="Gill Sans MT" panose="020B0502020104020203" pitchFamily="34" charset="0"/>
              </a:defRPr>
            </a:lvl1pPr>
          </a:lstStyle>
          <a:p>
            <a:pPr lvl="0"/>
            <a:r>
              <a:rPr lang="en-US" dirty="0"/>
              <a:t>Subtitle</a:t>
            </a:r>
          </a:p>
        </p:txBody>
      </p:sp>
      <p:sp>
        <p:nvSpPr>
          <p:cNvPr id="5" name="Text Placeholder 4"/>
          <p:cNvSpPr>
            <a:spLocks noGrp="1"/>
          </p:cNvSpPr>
          <p:nvPr>
            <p:ph type="body" sz="quarter" idx="12" hasCustomPrompt="1"/>
          </p:nvPr>
        </p:nvSpPr>
        <p:spPr>
          <a:xfrm>
            <a:off x="373040" y="1288456"/>
            <a:ext cx="8636000" cy="4603750"/>
          </a:xfrm>
          <a:prstGeom prst="rect">
            <a:avLst/>
          </a:prstGeom>
        </p:spPr>
        <p:txBody>
          <a:bodyPr/>
          <a:lstStyle>
            <a:lvl1pPr>
              <a:defRPr sz="2400">
                <a:latin typeface="Gill Sans MT" panose="020B0502020104020203" pitchFamily="34" charset="0"/>
              </a:defRPr>
            </a:lvl1pPr>
            <a:lvl2pPr>
              <a:defRPr sz="2200">
                <a:latin typeface="Gill Sans MT" panose="020B0502020104020203" pitchFamily="34" charset="0"/>
              </a:defRPr>
            </a:lvl2pPr>
            <a:lvl3pPr>
              <a:defRPr sz="2000">
                <a:latin typeface="Gill Sans MT" panose="020B0502020104020203" pitchFamily="34" charset="0"/>
              </a:defRPr>
            </a:lvl3pPr>
            <a:lvl4pPr>
              <a:defRPr sz="1800">
                <a:latin typeface="Gill Sans MT" panose="020B0502020104020203" pitchFamily="34" charset="0"/>
              </a:defRPr>
            </a:lvl4pPr>
            <a:lvl5pPr>
              <a:defRPr sz="1600">
                <a:latin typeface="Gill Sans MT" panose="020B0502020104020203" pitchFamily="34" charset="0"/>
              </a:defRPr>
            </a:lvl5pPr>
          </a:lstStyle>
          <a:p>
            <a:pPr lvl="0"/>
            <a:r>
              <a:rPr lang="en-US" dirty="0"/>
              <a:t>Content</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2645505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no subtitle)">
    <p:spTree>
      <p:nvGrpSpPr>
        <p:cNvPr id="1" name=""/>
        <p:cNvGrpSpPr/>
        <p:nvPr/>
      </p:nvGrpSpPr>
      <p:grpSpPr>
        <a:xfrm>
          <a:off x="0" y="0"/>
          <a:ext cx="0" cy="0"/>
          <a:chOff x="0" y="0"/>
          <a:chExt cx="0" cy="0"/>
        </a:xfrm>
      </p:grpSpPr>
      <p:sp>
        <p:nvSpPr>
          <p:cNvPr id="3" name="Text Placeholder 2"/>
          <p:cNvSpPr>
            <a:spLocks noGrp="1"/>
          </p:cNvSpPr>
          <p:nvPr>
            <p:ph type="body" sz="quarter" idx="10" hasCustomPrompt="1"/>
          </p:nvPr>
        </p:nvSpPr>
        <p:spPr>
          <a:xfrm>
            <a:off x="250208" y="145743"/>
            <a:ext cx="8636000" cy="477202"/>
          </a:xfrm>
          <a:prstGeom prst="rect">
            <a:avLst/>
          </a:prstGeom>
        </p:spPr>
        <p:txBody>
          <a:bodyPr/>
          <a:lstStyle>
            <a:lvl1pPr marL="0" indent="0">
              <a:buNone/>
              <a:defRPr>
                <a:latin typeface="Gill Sans MT" panose="020B0502020104020203" pitchFamily="34" charset="0"/>
              </a:defRPr>
            </a:lvl1pPr>
          </a:lstStyle>
          <a:p>
            <a:pPr lvl="0"/>
            <a:r>
              <a:rPr lang="en-US" dirty="0"/>
              <a:t>Title</a:t>
            </a:r>
          </a:p>
        </p:txBody>
      </p:sp>
      <p:sp>
        <p:nvSpPr>
          <p:cNvPr id="5" name="Text Placeholder 4"/>
          <p:cNvSpPr>
            <a:spLocks noGrp="1"/>
          </p:cNvSpPr>
          <p:nvPr>
            <p:ph type="body" sz="quarter" idx="12" hasCustomPrompt="1"/>
          </p:nvPr>
        </p:nvSpPr>
        <p:spPr>
          <a:xfrm>
            <a:off x="373040" y="711200"/>
            <a:ext cx="8636000" cy="5181006"/>
          </a:xfrm>
          <a:prstGeom prst="rect">
            <a:avLst/>
          </a:prstGeom>
        </p:spPr>
        <p:txBody>
          <a:bodyPr/>
          <a:lstStyle>
            <a:lvl1pPr>
              <a:defRPr sz="2400">
                <a:latin typeface="Gill Sans MT" panose="020B0502020104020203" pitchFamily="34" charset="0"/>
              </a:defRPr>
            </a:lvl1pPr>
            <a:lvl2pPr>
              <a:defRPr sz="2200">
                <a:latin typeface="Gill Sans MT" panose="020B0502020104020203" pitchFamily="34" charset="0"/>
              </a:defRPr>
            </a:lvl2pPr>
            <a:lvl3pPr>
              <a:defRPr sz="2000">
                <a:latin typeface="Gill Sans MT" panose="020B0502020104020203" pitchFamily="34" charset="0"/>
              </a:defRPr>
            </a:lvl3pPr>
            <a:lvl4pPr>
              <a:defRPr sz="1800">
                <a:latin typeface="Gill Sans MT" panose="020B0502020104020203" pitchFamily="34" charset="0"/>
              </a:defRPr>
            </a:lvl4pPr>
            <a:lvl5pPr>
              <a:defRPr sz="1600">
                <a:latin typeface="Gill Sans MT" panose="020B0502020104020203" pitchFamily="34" charset="0"/>
              </a:defRPr>
            </a:lvl5pPr>
          </a:lstStyle>
          <a:p>
            <a:pPr lvl="0"/>
            <a:r>
              <a:rPr lang="en-US" dirty="0"/>
              <a:t>Content</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3393080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643815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rminator">
    <p:spTree>
      <p:nvGrpSpPr>
        <p:cNvPr id="1" name=""/>
        <p:cNvGrpSpPr/>
        <p:nvPr/>
      </p:nvGrpSpPr>
      <p:grpSpPr>
        <a:xfrm>
          <a:off x="0" y="0"/>
          <a:ext cx="0" cy="0"/>
          <a:chOff x="0" y="0"/>
          <a:chExt cx="0" cy="0"/>
        </a:xfrm>
      </p:grpSpPr>
      <p:pic>
        <p:nvPicPr>
          <p:cNvPr id="8" name="Picture 1" descr="nrao_logo_pms.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047352" y="346326"/>
            <a:ext cx="2612566" cy="3398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Box 12"/>
          <p:cNvSpPr txBox="1"/>
          <p:nvPr userDrawn="1"/>
        </p:nvSpPr>
        <p:spPr>
          <a:xfrm>
            <a:off x="2245055" y="3908877"/>
            <a:ext cx="4217159" cy="1144929"/>
          </a:xfrm>
          <a:prstGeom prst="rect">
            <a:avLst/>
          </a:prstGeom>
          <a:noFill/>
        </p:spPr>
        <p:txBody>
          <a:bodyPr wrap="square" rtlCol="0">
            <a:spAutoFit/>
          </a:bodyPr>
          <a:lstStyle/>
          <a:p>
            <a:pPr algn="ctr">
              <a:lnSpc>
                <a:spcPct val="80000"/>
              </a:lnSpc>
              <a:spcBef>
                <a:spcPct val="20000"/>
              </a:spcBef>
            </a:pPr>
            <a:r>
              <a:rPr lang="en-US" sz="1800" b="1" dirty="0">
                <a:solidFill>
                  <a:srgbClr val="062458"/>
                </a:solidFill>
                <a:latin typeface="Gill Sans MT" charset="0"/>
                <a:cs typeface="Gill Sans" charset="0"/>
              </a:rPr>
              <a:t>science.nrao.edu</a:t>
            </a:r>
          </a:p>
          <a:p>
            <a:pPr algn="ctr">
              <a:lnSpc>
                <a:spcPct val="80000"/>
              </a:lnSpc>
              <a:spcBef>
                <a:spcPct val="20000"/>
              </a:spcBef>
            </a:pPr>
            <a:r>
              <a:rPr lang="en-US" sz="1800" b="1" dirty="0">
                <a:solidFill>
                  <a:srgbClr val="062458"/>
                </a:solidFill>
                <a:latin typeface="Gill Sans MT" charset="0"/>
              </a:rPr>
              <a:t>  public.nrao.edu</a:t>
            </a:r>
          </a:p>
          <a:p>
            <a:pPr algn="ctr">
              <a:lnSpc>
                <a:spcPct val="80000"/>
              </a:lnSpc>
              <a:spcBef>
                <a:spcPct val="20000"/>
              </a:spcBef>
            </a:pPr>
            <a:r>
              <a:rPr lang="en-US" sz="1800" b="1" dirty="0">
                <a:solidFill>
                  <a:srgbClr val="062458"/>
                </a:solidFill>
                <a:latin typeface="Gill Sans MT" charset="0"/>
              </a:rPr>
              <a:t>   ngvla.nrao.edu</a:t>
            </a:r>
            <a:endParaRPr lang="en-US" dirty="0"/>
          </a:p>
          <a:p>
            <a:endParaRPr lang="en-US" dirty="0"/>
          </a:p>
        </p:txBody>
      </p:sp>
      <p:sp>
        <p:nvSpPr>
          <p:cNvPr id="15" name="TextBox 14"/>
          <p:cNvSpPr txBox="1"/>
          <p:nvPr userDrawn="1"/>
        </p:nvSpPr>
        <p:spPr>
          <a:xfrm>
            <a:off x="391234" y="5003006"/>
            <a:ext cx="7924800" cy="800219"/>
          </a:xfrm>
          <a:prstGeom prst="rect">
            <a:avLst/>
          </a:prstGeom>
          <a:noFill/>
        </p:spPr>
        <p:txBody>
          <a:bodyPr wrap="square" rtlCol="0">
            <a:spAutoFit/>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b="1" i="1" dirty="0">
                <a:latin typeface="Gill Sans MT" charset="0"/>
                <a:cs typeface="Gill Sans" charset="0"/>
              </a:rPr>
              <a:t>The National Radio Astronomy Observatory is a facility of the National Science Foundation</a:t>
            </a:r>
            <a:br>
              <a:rPr lang="en-US" sz="1400" b="1" i="1" dirty="0">
                <a:latin typeface="Gill Sans MT" charset="0"/>
                <a:cs typeface="Gill Sans" charset="0"/>
              </a:rPr>
            </a:br>
            <a:r>
              <a:rPr lang="en-US" sz="1400" b="1" i="1" dirty="0">
                <a:latin typeface="Gill Sans MT" charset="0"/>
                <a:cs typeface="Gill Sans" charset="0"/>
              </a:rPr>
              <a:t>operated under cooperative agreement by Associated Universities, Inc.</a:t>
            </a:r>
          </a:p>
          <a:p>
            <a:endParaRPr lang="en-US" dirty="0"/>
          </a:p>
        </p:txBody>
      </p:sp>
    </p:spTree>
    <p:extLst>
      <p:ext uri="{BB962C8B-B14F-4D97-AF65-F5344CB8AC3E}">
        <p14:creationId xmlns:p14="http://schemas.microsoft.com/office/powerpoint/2010/main" val="7560987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image" Target="../media/image4.png"/><Relationship Id="rId4" Type="http://schemas.openxmlformats.org/officeDocument/2006/relationships/slideLayout" Target="../slideLayouts/slideLayout4.xml"/><Relationship Id="rId9" Type="http://schemas.openxmlformats.org/officeDocument/2006/relationships/image" Target="../media/image3.em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C0255AA-1BD5-446E-819C-59471BEAD13B}" type="datetimeFigureOut">
              <a:rPr lang="en-US" smtClean="0"/>
              <a:t>4/9/20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CAF3DFE-369F-42A8-95CC-0615539CF6FC}" type="slidenum">
              <a:rPr lang="en-US" smtClean="0"/>
              <a:t>‹#›</a:t>
            </a:fld>
            <a:endParaRPr lang="en-US"/>
          </a:p>
        </p:txBody>
      </p:sp>
      <p:sp>
        <p:nvSpPr>
          <p:cNvPr id="10" name="Freeform 9"/>
          <p:cNvSpPr/>
          <p:nvPr/>
        </p:nvSpPr>
        <p:spPr>
          <a:xfrm>
            <a:off x="-80001" y="6113419"/>
            <a:ext cx="9350520" cy="838111"/>
          </a:xfrm>
          <a:custGeom>
            <a:avLst/>
            <a:gdLst>
              <a:gd name="connsiteX0" fmla="*/ 0 w 9393008"/>
              <a:gd name="connsiteY0" fmla="*/ 58023 h 734959"/>
              <a:gd name="connsiteX1" fmla="*/ 1921150 w 9393008"/>
              <a:gd name="connsiteY1" fmla="*/ 193410 h 734959"/>
              <a:gd name="connsiteX2" fmla="*/ 2965534 w 9393008"/>
              <a:gd name="connsiteY2" fmla="*/ 238540 h 734959"/>
              <a:gd name="connsiteX3" fmla="*/ 3829407 w 9393008"/>
              <a:gd name="connsiteY3" fmla="*/ 199857 h 734959"/>
              <a:gd name="connsiteX4" fmla="*/ 4583684 w 9393008"/>
              <a:gd name="connsiteY4" fmla="*/ 148281 h 734959"/>
              <a:gd name="connsiteX5" fmla="*/ 6124473 w 9393008"/>
              <a:gd name="connsiteY5" fmla="*/ 38682 h 734959"/>
              <a:gd name="connsiteX6" fmla="*/ 7723283 w 9393008"/>
              <a:gd name="connsiteY6" fmla="*/ 0 h 734959"/>
              <a:gd name="connsiteX7" fmla="*/ 9077114 w 9393008"/>
              <a:gd name="connsiteY7" fmla="*/ 58023 h 734959"/>
              <a:gd name="connsiteX8" fmla="*/ 9393008 w 9393008"/>
              <a:gd name="connsiteY8" fmla="*/ 90258 h 734959"/>
              <a:gd name="connsiteX9" fmla="*/ 9386561 w 9393008"/>
              <a:gd name="connsiteY9" fmla="*/ 728512 h 734959"/>
              <a:gd name="connsiteX10" fmla="*/ 51574 w 9393008"/>
              <a:gd name="connsiteY10" fmla="*/ 734959 h 734959"/>
              <a:gd name="connsiteX11" fmla="*/ 0 w 9393008"/>
              <a:gd name="connsiteY11" fmla="*/ 58023 h 734959"/>
              <a:gd name="connsiteX0" fmla="*/ 0 w 9393008"/>
              <a:gd name="connsiteY0" fmla="*/ 58023 h 818770"/>
              <a:gd name="connsiteX1" fmla="*/ 1921150 w 9393008"/>
              <a:gd name="connsiteY1" fmla="*/ 193410 h 818770"/>
              <a:gd name="connsiteX2" fmla="*/ 2965534 w 9393008"/>
              <a:gd name="connsiteY2" fmla="*/ 238540 h 818770"/>
              <a:gd name="connsiteX3" fmla="*/ 3829407 w 9393008"/>
              <a:gd name="connsiteY3" fmla="*/ 199857 h 818770"/>
              <a:gd name="connsiteX4" fmla="*/ 4583684 w 9393008"/>
              <a:gd name="connsiteY4" fmla="*/ 148281 h 818770"/>
              <a:gd name="connsiteX5" fmla="*/ 6124473 w 9393008"/>
              <a:gd name="connsiteY5" fmla="*/ 38682 h 818770"/>
              <a:gd name="connsiteX6" fmla="*/ 7723283 w 9393008"/>
              <a:gd name="connsiteY6" fmla="*/ 0 h 818770"/>
              <a:gd name="connsiteX7" fmla="*/ 9077114 w 9393008"/>
              <a:gd name="connsiteY7" fmla="*/ 58023 h 818770"/>
              <a:gd name="connsiteX8" fmla="*/ 9393008 w 9393008"/>
              <a:gd name="connsiteY8" fmla="*/ 90258 h 818770"/>
              <a:gd name="connsiteX9" fmla="*/ 9386561 w 9393008"/>
              <a:gd name="connsiteY9" fmla="*/ 728512 h 818770"/>
              <a:gd name="connsiteX10" fmla="*/ 19340 w 9393008"/>
              <a:gd name="connsiteY10" fmla="*/ 818770 h 818770"/>
              <a:gd name="connsiteX11" fmla="*/ 0 w 9393008"/>
              <a:gd name="connsiteY11" fmla="*/ 58023 h 818770"/>
              <a:gd name="connsiteX0" fmla="*/ 0 w 9393008"/>
              <a:gd name="connsiteY0" fmla="*/ 58023 h 818770"/>
              <a:gd name="connsiteX1" fmla="*/ 1921150 w 9393008"/>
              <a:gd name="connsiteY1" fmla="*/ 193410 h 818770"/>
              <a:gd name="connsiteX2" fmla="*/ 2965534 w 9393008"/>
              <a:gd name="connsiteY2" fmla="*/ 238540 h 818770"/>
              <a:gd name="connsiteX3" fmla="*/ 3829407 w 9393008"/>
              <a:gd name="connsiteY3" fmla="*/ 199857 h 818770"/>
              <a:gd name="connsiteX4" fmla="*/ 4583684 w 9393008"/>
              <a:gd name="connsiteY4" fmla="*/ 148281 h 818770"/>
              <a:gd name="connsiteX5" fmla="*/ 6124473 w 9393008"/>
              <a:gd name="connsiteY5" fmla="*/ 38682 h 818770"/>
              <a:gd name="connsiteX6" fmla="*/ 7723283 w 9393008"/>
              <a:gd name="connsiteY6" fmla="*/ 0 h 818770"/>
              <a:gd name="connsiteX7" fmla="*/ 9077114 w 9393008"/>
              <a:gd name="connsiteY7" fmla="*/ 58023 h 818770"/>
              <a:gd name="connsiteX8" fmla="*/ 9393008 w 9393008"/>
              <a:gd name="connsiteY8" fmla="*/ 90258 h 818770"/>
              <a:gd name="connsiteX9" fmla="*/ 9386561 w 9393008"/>
              <a:gd name="connsiteY9" fmla="*/ 728512 h 818770"/>
              <a:gd name="connsiteX10" fmla="*/ 19340 w 9393008"/>
              <a:gd name="connsiteY10" fmla="*/ 818770 h 818770"/>
              <a:gd name="connsiteX11" fmla="*/ 0 w 9393008"/>
              <a:gd name="connsiteY11" fmla="*/ 58023 h 818770"/>
              <a:gd name="connsiteX0" fmla="*/ 0 w 9393008"/>
              <a:gd name="connsiteY0" fmla="*/ 58023 h 838111"/>
              <a:gd name="connsiteX1" fmla="*/ 1921150 w 9393008"/>
              <a:gd name="connsiteY1" fmla="*/ 193410 h 838111"/>
              <a:gd name="connsiteX2" fmla="*/ 2965534 w 9393008"/>
              <a:gd name="connsiteY2" fmla="*/ 238540 h 838111"/>
              <a:gd name="connsiteX3" fmla="*/ 3829407 w 9393008"/>
              <a:gd name="connsiteY3" fmla="*/ 199857 h 838111"/>
              <a:gd name="connsiteX4" fmla="*/ 4583684 w 9393008"/>
              <a:gd name="connsiteY4" fmla="*/ 148281 h 838111"/>
              <a:gd name="connsiteX5" fmla="*/ 6124473 w 9393008"/>
              <a:gd name="connsiteY5" fmla="*/ 38682 h 838111"/>
              <a:gd name="connsiteX6" fmla="*/ 7723283 w 9393008"/>
              <a:gd name="connsiteY6" fmla="*/ 0 h 838111"/>
              <a:gd name="connsiteX7" fmla="*/ 9077114 w 9393008"/>
              <a:gd name="connsiteY7" fmla="*/ 58023 h 838111"/>
              <a:gd name="connsiteX8" fmla="*/ 9393008 w 9393008"/>
              <a:gd name="connsiteY8" fmla="*/ 90258 h 838111"/>
              <a:gd name="connsiteX9" fmla="*/ 9386561 w 9393008"/>
              <a:gd name="connsiteY9" fmla="*/ 838111 h 838111"/>
              <a:gd name="connsiteX10" fmla="*/ 19340 w 9393008"/>
              <a:gd name="connsiteY10" fmla="*/ 818770 h 838111"/>
              <a:gd name="connsiteX11" fmla="*/ 0 w 9393008"/>
              <a:gd name="connsiteY11" fmla="*/ 58023 h 838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393008" h="838111">
                <a:moveTo>
                  <a:pt x="0" y="58023"/>
                </a:moveTo>
                <a:lnTo>
                  <a:pt x="1921150" y="193410"/>
                </a:lnTo>
                <a:lnTo>
                  <a:pt x="2965534" y="238540"/>
                </a:lnTo>
                <a:lnTo>
                  <a:pt x="3829407" y="199857"/>
                </a:lnTo>
                <a:lnTo>
                  <a:pt x="4583684" y="148281"/>
                </a:lnTo>
                <a:lnTo>
                  <a:pt x="6124473" y="38682"/>
                </a:lnTo>
                <a:lnTo>
                  <a:pt x="7723283" y="0"/>
                </a:lnTo>
                <a:lnTo>
                  <a:pt x="9077114" y="58023"/>
                </a:lnTo>
                <a:lnTo>
                  <a:pt x="9393008" y="90258"/>
                </a:lnTo>
                <a:lnTo>
                  <a:pt x="9386561" y="838111"/>
                </a:lnTo>
                <a:lnTo>
                  <a:pt x="19340" y="818770"/>
                </a:lnTo>
                <a:lnTo>
                  <a:pt x="0" y="58023"/>
                </a:lnTo>
                <a:close/>
              </a:path>
            </a:pathLst>
          </a:custGeom>
          <a:solidFill>
            <a:schemeClr val="accent4">
              <a:lumMod val="5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1" name="Picture 10"/>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8006597" y="6429398"/>
            <a:ext cx="335026" cy="335026"/>
          </a:xfrm>
          <a:prstGeom prst="rect">
            <a:avLst/>
          </a:prstGeom>
        </p:spPr>
      </p:pic>
      <p:pic>
        <p:nvPicPr>
          <p:cNvPr id="12" name="Picture 11" descr="Curves_orange_blue.png"/>
          <p:cNvPicPr>
            <a:picLocks noChangeAspect="1"/>
          </p:cNvPicPr>
          <p:nvPr/>
        </p:nvPicPr>
        <p:blipFill>
          <a:blip r:embed="rId8" cstate="email">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0" y="5982031"/>
            <a:ext cx="9144000" cy="482203"/>
          </a:xfrm>
          <a:prstGeom prst="rect">
            <a:avLst/>
          </a:prstGeom>
        </p:spPr>
      </p:pic>
      <p:pic>
        <p:nvPicPr>
          <p:cNvPr id="14" name="Picture 13" descr="NRAO_Logo_White.ai"/>
          <p:cNvPicPr>
            <a:picLocks noChangeAspect="1"/>
          </p:cNvPicPr>
          <p:nvPr/>
        </p:nvPicPr>
        <p:blipFill>
          <a:blip r:embed="rId9" cstate="email">
            <a:extLst>
              <a:ext uri="{28A0092B-C50C-407E-A947-70E740481C1C}">
                <a14:useLocalDpi xmlns:a14="http://schemas.microsoft.com/office/drawing/2010/main" val="0"/>
              </a:ext>
            </a:extLst>
          </a:blip>
          <a:stretch>
            <a:fillRect/>
          </a:stretch>
        </p:blipFill>
        <p:spPr>
          <a:xfrm>
            <a:off x="7513721" y="6322504"/>
            <a:ext cx="430240" cy="556781"/>
          </a:xfrm>
          <a:prstGeom prst="rect">
            <a:avLst/>
          </a:prstGeom>
        </p:spPr>
      </p:pic>
      <p:sp>
        <p:nvSpPr>
          <p:cNvPr id="15" name="Subtitle 2"/>
          <p:cNvSpPr txBox="1">
            <a:spLocks/>
          </p:cNvSpPr>
          <p:nvPr/>
        </p:nvSpPr>
        <p:spPr>
          <a:xfrm>
            <a:off x="211671" y="6510864"/>
            <a:ext cx="3769084" cy="217448"/>
          </a:xfrm>
          <a:prstGeom prst="rect">
            <a:avLst/>
          </a:prstGeom>
        </p:spPr>
        <p:txBody>
          <a:bodyPr vert="horz" wrap="none" lIns="0" tIns="0" rIns="0" bIns="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fld id="{0372DE0E-017C-6047-AB40-14FA8E408B1F}" type="slidenum">
              <a:rPr lang="en-US" sz="1200" smtClean="0">
                <a:solidFill>
                  <a:schemeClr val="bg1"/>
                </a:solidFill>
                <a:latin typeface="Gill Sans Light"/>
                <a:cs typeface="Gill Sans Light"/>
              </a:rPr>
              <a:pPr algn="l"/>
              <a:t>‹#›</a:t>
            </a:fld>
            <a:endParaRPr lang="en-US" sz="1200" dirty="0">
              <a:solidFill>
                <a:schemeClr val="tx2">
                  <a:lumMod val="20000"/>
                  <a:lumOff val="80000"/>
                </a:schemeClr>
              </a:solidFill>
              <a:latin typeface="Gill Sans Light"/>
              <a:cs typeface="Gill Sans Light"/>
            </a:endParaRPr>
          </a:p>
        </p:txBody>
      </p:sp>
      <p:sp>
        <p:nvSpPr>
          <p:cNvPr id="16" name="Footer Placeholder 1"/>
          <p:cNvSpPr txBox="1">
            <a:spLocks/>
          </p:cNvSpPr>
          <p:nvPr/>
        </p:nvSpPr>
        <p:spPr>
          <a:xfrm>
            <a:off x="1737524" y="6498415"/>
            <a:ext cx="5199797" cy="382211"/>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1400" b="1" dirty="0">
                <a:solidFill>
                  <a:prstClr val="white"/>
                </a:solidFill>
                <a:latin typeface="Gill Sans MT" panose="020B0502020104020203" pitchFamily="34" charset="0"/>
              </a:rPr>
              <a:t>Telescope Time Allocation Tools </a:t>
            </a:r>
            <a:r>
              <a:rPr lang="en-US" sz="1400" b="1" dirty="0" err="1">
                <a:solidFill>
                  <a:prstClr val="white"/>
                </a:solidFill>
                <a:latin typeface="Gill Sans MT" panose="020B0502020104020203" pitchFamily="34" charset="0"/>
              </a:rPr>
              <a:t>CoDR</a:t>
            </a:r>
            <a:r>
              <a:rPr lang="en-US" sz="1400" b="1" dirty="0">
                <a:solidFill>
                  <a:prstClr val="white"/>
                </a:solidFill>
                <a:latin typeface="Gill Sans MT" panose="020B0502020104020203" pitchFamily="34" charset="0"/>
              </a:rPr>
              <a:t> – April 2020</a:t>
            </a:r>
          </a:p>
        </p:txBody>
      </p:sp>
      <p:pic>
        <p:nvPicPr>
          <p:cNvPr id="17" name="Picture 16"/>
          <p:cNvPicPr>
            <a:picLocks noChangeAspect="1"/>
          </p:cNvPicPr>
          <p:nvPr userDrawn="1"/>
        </p:nvPicPr>
        <p:blipFill>
          <a:blip r:embed="rId10">
            <a:biLevel thresh="50000"/>
            <a:extLst>
              <a:ext uri="{28A0092B-C50C-407E-A947-70E740481C1C}">
                <a14:useLocalDpi xmlns:a14="http://schemas.microsoft.com/office/drawing/2010/main" val="0"/>
              </a:ext>
            </a:extLst>
          </a:blip>
          <a:stretch>
            <a:fillRect/>
          </a:stretch>
        </p:blipFill>
        <p:spPr>
          <a:xfrm>
            <a:off x="8472383" y="6443248"/>
            <a:ext cx="512210" cy="307326"/>
          </a:xfrm>
          <a:prstGeom prst="rect">
            <a:avLst/>
          </a:prstGeom>
        </p:spPr>
      </p:pic>
    </p:spTree>
    <p:extLst>
      <p:ext uri="{BB962C8B-B14F-4D97-AF65-F5344CB8AC3E}">
        <p14:creationId xmlns:p14="http://schemas.microsoft.com/office/powerpoint/2010/main" val="39258743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6" r:id="rId3"/>
    <p:sldLayoutId id="2147483663" r:id="rId4"/>
    <p:sldLayoutId id="2147483665" r:id="rId5"/>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a:t>Architecture</a:t>
            </a:r>
          </a:p>
        </p:txBody>
      </p:sp>
      <p:sp>
        <p:nvSpPr>
          <p:cNvPr id="3" name="Text Placeholder 2"/>
          <p:cNvSpPr>
            <a:spLocks noGrp="1"/>
          </p:cNvSpPr>
          <p:nvPr>
            <p:ph type="body" sz="quarter" idx="11"/>
          </p:nvPr>
        </p:nvSpPr>
        <p:spPr/>
        <p:txBody>
          <a:bodyPr/>
          <a:lstStyle/>
          <a:p>
            <a:r>
              <a:rPr lang="en-US" dirty="0"/>
              <a:t>Mark Whitehead</a:t>
            </a:r>
          </a:p>
        </p:txBody>
      </p:sp>
    </p:spTree>
    <p:extLst>
      <p:ext uri="{BB962C8B-B14F-4D97-AF65-F5344CB8AC3E}">
        <p14:creationId xmlns:p14="http://schemas.microsoft.com/office/powerpoint/2010/main" val="24189522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CD59DC0A-7C24-5F40-9E36-277FA3C18CCC}"/>
              </a:ext>
            </a:extLst>
          </p:cNvPr>
          <p:cNvSpPr>
            <a:spLocks noGrp="1"/>
          </p:cNvSpPr>
          <p:nvPr>
            <p:ph type="body" sz="quarter" idx="10"/>
          </p:nvPr>
        </p:nvSpPr>
        <p:spPr/>
        <p:txBody>
          <a:bodyPr/>
          <a:lstStyle/>
          <a:p>
            <a:r>
              <a:rPr lang="en-US" dirty="0"/>
              <a:t>Quality Attribute Scenario</a:t>
            </a:r>
          </a:p>
        </p:txBody>
      </p:sp>
      <p:sp>
        <p:nvSpPr>
          <p:cNvPr id="2" name="Text Placeholder 1">
            <a:extLst>
              <a:ext uri="{FF2B5EF4-FFF2-40B4-BE49-F238E27FC236}">
                <a16:creationId xmlns:a16="http://schemas.microsoft.com/office/drawing/2014/main" id="{FC3E40FC-2F2F-0B45-87C5-2531BF0C7146}"/>
              </a:ext>
            </a:extLst>
          </p:cNvPr>
          <p:cNvSpPr>
            <a:spLocks noGrp="1"/>
          </p:cNvSpPr>
          <p:nvPr>
            <p:ph type="body" sz="quarter" idx="12"/>
          </p:nvPr>
        </p:nvSpPr>
        <p:spPr>
          <a:xfrm>
            <a:off x="250208" y="755894"/>
            <a:ext cx="8636000" cy="2097838"/>
          </a:xfrm>
        </p:spPr>
        <p:txBody>
          <a:bodyPr/>
          <a:lstStyle/>
          <a:p>
            <a:r>
              <a:rPr lang="en-US" dirty="0"/>
              <a:t>A technique to specify quality attributes that describes a stimulus received by the system and a measurable response to this stimulus. Scenarios are testable, falsifiable hypotheses about the quality attribute behavior of the system under consideration. Completely developed scenarios are described using six parts.</a:t>
            </a:r>
          </a:p>
        </p:txBody>
      </p:sp>
      <p:pic>
        <p:nvPicPr>
          <p:cNvPr id="11" name="Picture 10">
            <a:extLst>
              <a:ext uri="{FF2B5EF4-FFF2-40B4-BE49-F238E27FC236}">
                <a16:creationId xmlns:a16="http://schemas.microsoft.com/office/drawing/2014/main" id="{BF677A3B-1619-384E-91A0-25401FC26C56}"/>
              </a:ext>
            </a:extLst>
          </p:cNvPr>
          <p:cNvPicPr>
            <a:picLocks noChangeAspect="1"/>
          </p:cNvPicPr>
          <p:nvPr/>
        </p:nvPicPr>
        <p:blipFill>
          <a:blip r:embed="rId2"/>
          <a:stretch>
            <a:fillRect/>
          </a:stretch>
        </p:blipFill>
        <p:spPr>
          <a:xfrm>
            <a:off x="696963" y="3167455"/>
            <a:ext cx="3594533" cy="1665759"/>
          </a:xfrm>
          <a:prstGeom prst="rect">
            <a:avLst/>
          </a:prstGeom>
        </p:spPr>
      </p:pic>
      <p:pic>
        <p:nvPicPr>
          <p:cNvPr id="13" name="Picture 12">
            <a:extLst>
              <a:ext uri="{FF2B5EF4-FFF2-40B4-BE49-F238E27FC236}">
                <a16:creationId xmlns:a16="http://schemas.microsoft.com/office/drawing/2014/main" id="{E1B021E0-5E27-A94F-92FE-7FB32AEA3F4D}"/>
              </a:ext>
            </a:extLst>
          </p:cNvPr>
          <p:cNvPicPr>
            <a:picLocks noChangeAspect="1"/>
          </p:cNvPicPr>
          <p:nvPr/>
        </p:nvPicPr>
        <p:blipFill>
          <a:blip r:embed="rId3"/>
          <a:stretch>
            <a:fillRect/>
          </a:stretch>
        </p:blipFill>
        <p:spPr>
          <a:xfrm>
            <a:off x="4993528" y="3157368"/>
            <a:ext cx="3505759" cy="1786374"/>
          </a:xfrm>
          <a:prstGeom prst="rect">
            <a:avLst/>
          </a:prstGeom>
        </p:spPr>
      </p:pic>
    </p:spTree>
    <p:extLst>
      <p:ext uri="{BB962C8B-B14F-4D97-AF65-F5344CB8AC3E}">
        <p14:creationId xmlns:p14="http://schemas.microsoft.com/office/powerpoint/2010/main" val="34616948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CD59DC0A-7C24-5F40-9E36-277FA3C18CCC}"/>
              </a:ext>
            </a:extLst>
          </p:cNvPr>
          <p:cNvSpPr>
            <a:spLocks noGrp="1"/>
          </p:cNvSpPr>
          <p:nvPr>
            <p:ph type="body" sz="quarter" idx="10"/>
          </p:nvPr>
        </p:nvSpPr>
        <p:spPr/>
        <p:txBody>
          <a:bodyPr/>
          <a:lstStyle/>
          <a:p>
            <a:r>
              <a:rPr lang="en-US" dirty="0"/>
              <a:t>Quality Attribute Scenario</a:t>
            </a:r>
          </a:p>
        </p:txBody>
      </p:sp>
      <p:pic>
        <p:nvPicPr>
          <p:cNvPr id="6" name="Picture 5">
            <a:extLst>
              <a:ext uri="{FF2B5EF4-FFF2-40B4-BE49-F238E27FC236}">
                <a16:creationId xmlns:a16="http://schemas.microsoft.com/office/drawing/2014/main" id="{9313230E-0286-E948-B1F5-93AB3817F51E}"/>
              </a:ext>
            </a:extLst>
          </p:cNvPr>
          <p:cNvPicPr>
            <a:picLocks noChangeAspect="1"/>
          </p:cNvPicPr>
          <p:nvPr/>
        </p:nvPicPr>
        <p:blipFill>
          <a:blip r:embed="rId2"/>
          <a:stretch>
            <a:fillRect/>
          </a:stretch>
        </p:blipFill>
        <p:spPr>
          <a:xfrm>
            <a:off x="132914" y="1106355"/>
            <a:ext cx="8599104" cy="2701970"/>
          </a:xfrm>
          <a:prstGeom prst="rect">
            <a:avLst/>
          </a:prstGeom>
        </p:spPr>
      </p:pic>
    </p:spTree>
    <p:extLst>
      <p:ext uri="{BB962C8B-B14F-4D97-AF65-F5344CB8AC3E}">
        <p14:creationId xmlns:p14="http://schemas.microsoft.com/office/powerpoint/2010/main" val="39541604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5292506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FE96F10-D1D5-3141-B976-7875F9874520}"/>
              </a:ext>
            </a:extLst>
          </p:cNvPr>
          <p:cNvSpPr>
            <a:spLocks noGrp="1"/>
          </p:cNvSpPr>
          <p:nvPr>
            <p:ph type="body" sz="quarter" idx="10"/>
          </p:nvPr>
        </p:nvSpPr>
        <p:spPr/>
        <p:txBody>
          <a:bodyPr/>
          <a:lstStyle/>
          <a:p>
            <a:endParaRPr lang="en-US" dirty="0"/>
          </a:p>
        </p:txBody>
      </p:sp>
      <p:sp>
        <p:nvSpPr>
          <p:cNvPr id="3" name="Text Placeholder 2">
            <a:extLst>
              <a:ext uri="{FF2B5EF4-FFF2-40B4-BE49-F238E27FC236}">
                <a16:creationId xmlns:a16="http://schemas.microsoft.com/office/drawing/2014/main" id="{6FDE80CF-C69E-C846-B9F1-77E941033CAB}"/>
              </a:ext>
            </a:extLst>
          </p:cNvPr>
          <p:cNvSpPr>
            <a:spLocks noGrp="1"/>
          </p:cNvSpPr>
          <p:nvPr>
            <p:ph type="body" sz="quarter" idx="11"/>
          </p:nvPr>
        </p:nvSpPr>
        <p:spPr/>
        <p:txBody>
          <a:bodyPr/>
          <a:lstStyle/>
          <a:p>
            <a:endParaRPr lang="en-US"/>
          </a:p>
        </p:txBody>
      </p:sp>
      <p:sp>
        <p:nvSpPr>
          <p:cNvPr id="4" name="Text Placeholder 3">
            <a:extLst>
              <a:ext uri="{FF2B5EF4-FFF2-40B4-BE49-F238E27FC236}">
                <a16:creationId xmlns:a16="http://schemas.microsoft.com/office/drawing/2014/main" id="{A8DDF277-3D19-D14F-816C-021B84A8F898}"/>
              </a:ext>
            </a:extLst>
          </p:cNvPr>
          <p:cNvSpPr>
            <a:spLocks noGrp="1"/>
          </p:cNvSpPr>
          <p:nvPr>
            <p:ph type="body" sz="quarter" idx="12"/>
          </p:nvPr>
        </p:nvSpPr>
        <p:spPr/>
        <p:txBody>
          <a:bodyPr/>
          <a:lstStyle/>
          <a:p>
            <a:endParaRPr lang="en-US" dirty="0"/>
          </a:p>
        </p:txBody>
      </p:sp>
    </p:spTree>
    <p:extLst>
      <p:ext uri="{BB962C8B-B14F-4D97-AF65-F5344CB8AC3E}">
        <p14:creationId xmlns:p14="http://schemas.microsoft.com/office/powerpoint/2010/main" val="1020120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CD59DC0A-7C24-5F40-9E36-277FA3C18CCC}"/>
              </a:ext>
            </a:extLst>
          </p:cNvPr>
          <p:cNvSpPr>
            <a:spLocks noGrp="1"/>
          </p:cNvSpPr>
          <p:nvPr>
            <p:ph type="body" sz="quarter" idx="10"/>
          </p:nvPr>
        </p:nvSpPr>
        <p:spPr/>
        <p:txBody>
          <a:bodyPr/>
          <a:lstStyle/>
          <a:p>
            <a:r>
              <a:rPr lang="en-US" dirty="0"/>
              <a:t>System Description and Architecture</a:t>
            </a:r>
          </a:p>
        </p:txBody>
      </p:sp>
      <p:sp>
        <p:nvSpPr>
          <p:cNvPr id="6" name="Text Placeholder 5">
            <a:extLst>
              <a:ext uri="{FF2B5EF4-FFF2-40B4-BE49-F238E27FC236}">
                <a16:creationId xmlns:a16="http://schemas.microsoft.com/office/drawing/2014/main" id="{0B780116-48A3-EE4D-A408-86C1F57E44FE}"/>
              </a:ext>
            </a:extLst>
          </p:cNvPr>
          <p:cNvSpPr>
            <a:spLocks noGrp="1"/>
          </p:cNvSpPr>
          <p:nvPr>
            <p:ph type="body" sz="quarter" idx="11"/>
          </p:nvPr>
        </p:nvSpPr>
        <p:spPr>
          <a:xfrm>
            <a:off x="373040" y="670243"/>
            <a:ext cx="8636000" cy="1058073"/>
          </a:xfrm>
        </p:spPr>
        <p:txBody>
          <a:bodyPr/>
          <a:lstStyle/>
          <a:p>
            <a:r>
              <a:rPr lang="en-US" dirty="0"/>
              <a:t>SRDP-521: Resources vs Capabilities</a:t>
            </a:r>
          </a:p>
          <a:p>
            <a:r>
              <a:rPr lang="en-US" dirty="0"/>
              <a:t>SRDP-514: Definition of ‘resource’</a:t>
            </a:r>
          </a:p>
          <a:p>
            <a:endParaRPr lang="en-US" dirty="0"/>
          </a:p>
        </p:txBody>
      </p:sp>
      <p:sp>
        <p:nvSpPr>
          <p:cNvPr id="7" name="Text Placeholder 6">
            <a:extLst>
              <a:ext uri="{FF2B5EF4-FFF2-40B4-BE49-F238E27FC236}">
                <a16:creationId xmlns:a16="http://schemas.microsoft.com/office/drawing/2014/main" id="{266860C1-2C20-754A-B3E0-427F34FF00B0}"/>
              </a:ext>
            </a:extLst>
          </p:cNvPr>
          <p:cNvSpPr>
            <a:spLocks noGrp="1"/>
          </p:cNvSpPr>
          <p:nvPr>
            <p:ph type="body" sz="quarter" idx="12"/>
          </p:nvPr>
        </p:nvSpPr>
        <p:spPr>
          <a:xfrm>
            <a:off x="373040" y="1704796"/>
            <a:ext cx="8636000" cy="2367170"/>
          </a:xfrm>
        </p:spPr>
        <p:txBody>
          <a:bodyPr/>
          <a:lstStyle/>
          <a:p>
            <a:pPr marL="0" indent="0">
              <a:buNone/>
            </a:pPr>
            <a:r>
              <a:rPr lang="en-US" i="1" dirty="0">
                <a:solidFill>
                  <a:srgbClr val="85739E"/>
                </a:solidFill>
              </a:rPr>
              <a:t>“For each Capability the TTA Group will select the configurable list of resources and their constraint…”</a:t>
            </a:r>
          </a:p>
          <a:p>
            <a:pPr marL="0" indent="0">
              <a:buNone/>
            </a:pPr>
            <a:r>
              <a:rPr lang="en-US" i="1" dirty="0">
                <a:solidFill>
                  <a:srgbClr val="85739E"/>
                </a:solidFill>
              </a:rPr>
              <a:t>Allocation Request is requesting use of observatory “resources”; a facility offers “Capabilities”…</a:t>
            </a:r>
          </a:p>
          <a:p>
            <a:pPr marL="0" indent="0">
              <a:buNone/>
            </a:pPr>
            <a:r>
              <a:rPr lang="en-US" i="1" dirty="0">
                <a:solidFill>
                  <a:srgbClr val="85739E"/>
                </a:solidFill>
              </a:rPr>
              <a:t>Problem: relationship between Capability and resource may not be sufficiently  clear.</a:t>
            </a:r>
          </a:p>
          <a:p>
            <a:pPr marL="0" indent="0">
              <a:buNone/>
            </a:pPr>
            <a:endParaRPr lang="en-US" i="1" dirty="0">
              <a:solidFill>
                <a:srgbClr val="85739E"/>
              </a:solidFill>
            </a:endParaRPr>
          </a:p>
        </p:txBody>
      </p:sp>
      <p:sp>
        <p:nvSpPr>
          <p:cNvPr id="8" name="Text Placeholder 6">
            <a:extLst>
              <a:ext uri="{FF2B5EF4-FFF2-40B4-BE49-F238E27FC236}">
                <a16:creationId xmlns:a16="http://schemas.microsoft.com/office/drawing/2014/main" id="{290E35F5-2A94-BE46-82B9-7456BE6AF65F}"/>
              </a:ext>
            </a:extLst>
          </p:cNvPr>
          <p:cNvSpPr txBox="1">
            <a:spLocks/>
          </p:cNvSpPr>
          <p:nvPr/>
        </p:nvSpPr>
        <p:spPr>
          <a:xfrm>
            <a:off x="373040" y="4071966"/>
            <a:ext cx="8636000" cy="2162475"/>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Gill Sans MT" panose="020B0502020104020203"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200" kern="1200">
                <a:solidFill>
                  <a:schemeClr val="tx1"/>
                </a:solidFill>
                <a:latin typeface="Gill Sans MT" panose="020B0502020104020203"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Gill Sans MT" panose="020B0502020104020203"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Gill Sans MT" panose="020B0502020104020203"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solidFill>
                <a:latin typeface="Gill Sans MT" panose="020B0502020104020203"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b="1" dirty="0"/>
              <a:t>Suggested Action</a:t>
            </a:r>
            <a:r>
              <a:rPr lang="en-US" dirty="0"/>
              <a:t>: Topic for Meeting</a:t>
            </a:r>
          </a:p>
          <a:p>
            <a:pPr marL="0" indent="0">
              <a:buFont typeface="Arial" panose="020B0604020202020204" pitchFamily="34" charset="0"/>
              <a:buNone/>
            </a:pPr>
            <a:r>
              <a:rPr lang="en-US" dirty="0"/>
              <a:t>We intentionally chose the dictionary definition of ‘resource’ to support a variety of facilities (e.g. observing, computing, etc.) in the sense of the capability definition (i.e. the different ways a facility can be operated and the resources available).</a:t>
            </a:r>
          </a:p>
          <a:p>
            <a:pPr marL="0" indent="0">
              <a:buFont typeface="Arial" panose="020B0604020202020204" pitchFamily="34" charset="0"/>
              <a:buNone/>
            </a:pPr>
            <a:endParaRPr lang="en-US" dirty="0"/>
          </a:p>
        </p:txBody>
      </p:sp>
    </p:spTree>
    <p:extLst>
      <p:ext uri="{BB962C8B-B14F-4D97-AF65-F5344CB8AC3E}">
        <p14:creationId xmlns:p14="http://schemas.microsoft.com/office/powerpoint/2010/main" val="4352104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CD59DC0A-7C24-5F40-9E36-277FA3C18CCC}"/>
              </a:ext>
            </a:extLst>
          </p:cNvPr>
          <p:cNvSpPr>
            <a:spLocks noGrp="1"/>
          </p:cNvSpPr>
          <p:nvPr>
            <p:ph type="body" sz="quarter" idx="10"/>
          </p:nvPr>
        </p:nvSpPr>
        <p:spPr/>
        <p:txBody>
          <a:bodyPr/>
          <a:lstStyle/>
          <a:p>
            <a:r>
              <a:rPr lang="en-US" dirty="0"/>
              <a:t>Architecture</a:t>
            </a:r>
          </a:p>
        </p:txBody>
      </p:sp>
      <p:sp>
        <p:nvSpPr>
          <p:cNvPr id="6" name="Text Placeholder 5">
            <a:extLst>
              <a:ext uri="{FF2B5EF4-FFF2-40B4-BE49-F238E27FC236}">
                <a16:creationId xmlns:a16="http://schemas.microsoft.com/office/drawing/2014/main" id="{0B780116-48A3-EE4D-A408-86C1F57E44FE}"/>
              </a:ext>
            </a:extLst>
          </p:cNvPr>
          <p:cNvSpPr>
            <a:spLocks noGrp="1"/>
          </p:cNvSpPr>
          <p:nvPr>
            <p:ph type="body" sz="quarter" idx="11"/>
          </p:nvPr>
        </p:nvSpPr>
        <p:spPr>
          <a:xfrm>
            <a:off x="373040" y="670243"/>
            <a:ext cx="8636000" cy="477203"/>
          </a:xfrm>
        </p:spPr>
        <p:txBody>
          <a:bodyPr/>
          <a:lstStyle/>
          <a:p>
            <a:r>
              <a:rPr lang="en-US" dirty="0"/>
              <a:t>SRDP-516: Quality Attributes</a:t>
            </a:r>
          </a:p>
        </p:txBody>
      </p:sp>
      <p:sp>
        <p:nvSpPr>
          <p:cNvPr id="7" name="Text Placeholder 6">
            <a:extLst>
              <a:ext uri="{FF2B5EF4-FFF2-40B4-BE49-F238E27FC236}">
                <a16:creationId xmlns:a16="http://schemas.microsoft.com/office/drawing/2014/main" id="{266860C1-2C20-754A-B3E0-427F34FF00B0}"/>
              </a:ext>
            </a:extLst>
          </p:cNvPr>
          <p:cNvSpPr>
            <a:spLocks noGrp="1"/>
          </p:cNvSpPr>
          <p:nvPr>
            <p:ph type="body" sz="quarter" idx="12"/>
          </p:nvPr>
        </p:nvSpPr>
        <p:spPr>
          <a:xfrm>
            <a:off x="373040" y="1194744"/>
            <a:ext cx="8636000" cy="1717789"/>
          </a:xfrm>
        </p:spPr>
        <p:txBody>
          <a:bodyPr/>
          <a:lstStyle/>
          <a:p>
            <a:pPr marL="0" indent="0">
              <a:buNone/>
            </a:pPr>
            <a:r>
              <a:rPr lang="en-US" i="1" dirty="0">
                <a:solidFill>
                  <a:srgbClr val="85739E"/>
                </a:solidFill>
              </a:rPr>
              <a:t>“On Availability…I wonder if Reliability might be a wider attribute, encompassing that and others such as Recoverability, Fault Tolerance?”</a:t>
            </a:r>
          </a:p>
          <a:p>
            <a:pPr marL="0" indent="0">
              <a:buNone/>
            </a:pPr>
            <a:r>
              <a:rPr lang="en-US" i="1" dirty="0">
                <a:solidFill>
                  <a:srgbClr val="85739E"/>
                </a:solidFill>
              </a:rPr>
              <a:t>Problem: Did we miss an important Quality Attribute?</a:t>
            </a:r>
          </a:p>
          <a:p>
            <a:pPr marL="0" indent="0">
              <a:buNone/>
            </a:pPr>
            <a:endParaRPr lang="en-US" i="1" dirty="0">
              <a:solidFill>
                <a:srgbClr val="85739E"/>
              </a:solidFill>
            </a:endParaRPr>
          </a:p>
        </p:txBody>
      </p:sp>
      <p:sp>
        <p:nvSpPr>
          <p:cNvPr id="8" name="Text Placeholder 6">
            <a:extLst>
              <a:ext uri="{FF2B5EF4-FFF2-40B4-BE49-F238E27FC236}">
                <a16:creationId xmlns:a16="http://schemas.microsoft.com/office/drawing/2014/main" id="{290E35F5-2A94-BE46-82B9-7456BE6AF65F}"/>
              </a:ext>
            </a:extLst>
          </p:cNvPr>
          <p:cNvSpPr txBox="1">
            <a:spLocks/>
          </p:cNvSpPr>
          <p:nvPr/>
        </p:nvSpPr>
        <p:spPr>
          <a:xfrm>
            <a:off x="373040" y="2522136"/>
            <a:ext cx="8636000" cy="3506875"/>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Gill Sans MT" panose="020B0502020104020203"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200" kern="1200">
                <a:solidFill>
                  <a:schemeClr val="tx1"/>
                </a:solidFill>
                <a:latin typeface="Gill Sans MT" panose="020B0502020104020203"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Gill Sans MT" panose="020B0502020104020203"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Gill Sans MT" panose="020B0502020104020203"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solidFill>
                <a:latin typeface="Gill Sans MT" panose="020B0502020104020203"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b="1" dirty="0"/>
              <a:t>Suggested Action</a:t>
            </a:r>
            <a:r>
              <a:rPr lang="en-US" dirty="0"/>
              <a:t>: Post Review Action</a:t>
            </a:r>
          </a:p>
          <a:p>
            <a:pPr marL="0" indent="0">
              <a:buFont typeface="Arial" panose="020B0604020202020204" pitchFamily="34" charset="0"/>
              <a:buNone/>
            </a:pPr>
            <a:r>
              <a:rPr lang="en-US" dirty="0"/>
              <a:t>ADD starts with a QAW to identify, define, and prioritize QAs. Instead, I inferred the QAs and agree that Reliability should have been included for the logical and physical phases.</a:t>
            </a:r>
          </a:p>
          <a:p>
            <a:pPr marL="0" indent="0">
              <a:buFont typeface="Arial" panose="020B0604020202020204" pitchFamily="34" charset="0"/>
              <a:buNone/>
            </a:pPr>
            <a:r>
              <a:rPr lang="en-US" dirty="0"/>
              <a:t>We should add Reliability to the architecture document in the logical phase and define what it means for TTAT; we should determine how to measure reliability-related metrics in the logical phase and monitor those metrics throughout the physical and deployment phases. (Due: by end of logical phase)</a:t>
            </a:r>
          </a:p>
          <a:p>
            <a:pPr marL="0" indent="0">
              <a:buFont typeface="Arial" panose="020B0604020202020204" pitchFamily="34" charset="0"/>
              <a:buNone/>
            </a:pPr>
            <a:endParaRPr lang="en-US" dirty="0"/>
          </a:p>
        </p:txBody>
      </p:sp>
    </p:spTree>
    <p:extLst>
      <p:ext uri="{BB962C8B-B14F-4D97-AF65-F5344CB8AC3E}">
        <p14:creationId xmlns:p14="http://schemas.microsoft.com/office/powerpoint/2010/main" val="35079067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CD59DC0A-7C24-5F40-9E36-277FA3C18CCC}"/>
              </a:ext>
            </a:extLst>
          </p:cNvPr>
          <p:cNvSpPr>
            <a:spLocks noGrp="1"/>
          </p:cNvSpPr>
          <p:nvPr>
            <p:ph type="body" sz="quarter" idx="10"/>
          </p:nvPr>
        </p:nvSpPr>
        <p:spPr/>
        <p:txBody>
          <a:bodyPr/>
          <a:lstStyle/>
          <a:p>
            <a:r>
              <a:rPr lang="en-US" dirty="0"/>
              <a:t>Architecture</a:t>
            </a:r>
          </a:p>
        </p:txBody>
      </p:sp>
      <p:sp>
        <p:nvSpPr>
          <p:cNvPr id="6" name="Text Placeholder 5">
            <a:extLst>
              <a:ext uri="{FF2B5EF4-FFF2-40B4-BE49-F238E27FC236}">
                <a16:creationId xmlns:a16="http://schemas.microsoft.com/office/drawing/2014/main" id="{0B780116-48A3-EE4D-A408-86C1F57E44FE}"/>
              </a:ext>
            </a:extLst>
          </p:cNvPr>
          <p:cNvSpPr>
            <a:spLocks noGrp="1"/>
          </p:cNvSpPr>
          <p:nvPr>
            <p:ph type="body" sz="quarter" idx="11"/>
          </p:nvPr>
        </p:nvSpPr>
        <p:spPr>
          <a:xfrm>
            <a:off x="373040" y="670243"/>
            <a:ext cx="8636000" cy="477203"/>
          </a:xfrm>
        </p:spPr>
        <p:txBody>
          <a:bodyPr/>
          <a:lstStyle/>
          <a:p>
            <a:r>
              <a:rPr lang="en-US" dirty="0"/>
              <a:t>SRDP-513: System Context</a:t>
            </a:r>
          </a:p>
        </p:txBody>
      </p:sp>
      <p:sp>
        <p:nvSpPr>
          <p:cNvPr id="7" name="Text Placeholder 6">
            <a:extLst>
              <a:ext uri="{FF2B5EF4-FFF2-40B4-BE49-F238E27FC236}">
                <a16:creationId xmlns:a16="http://schemas.microsoft.com/office/drawing/2014/main" id="{266860C1-2C20-754A-B3E0-427F34FF00B0}"/>
              </a:ext>
            </a:extLst>
          </p:cNvPr>
          <p:cNvSpPr>
            <a:spLocks noGrp="1"/>
          </p:cNvSpPr>
          <p:nvPr>
            <p:ph type="body" sz="quarter" idx="12"/>
          </p:nvPr>
        </p:nvSpPr>
        <p:spPr>
          <a:xfrm>
            <a:off x="373040" y="1194744"/>
            <a:ext cx="8636000" cy="1156569"/>
          </a:xfrm>
        </p:spPr>
        <p:txBody>
          <a:bodyPr/>
          <a:lstStyle/>
          <a:p>
            <a:pPr marL="0" indent="0">
              <a:buNone/>
            </a:pPr>
            <a:r>
              <a:rPr lang="en-US" i="1" dirty="0">
                <a:solidFill>
                  <a:srgbClr val="85739E"/>
                </a:solidFill>
              </a:rPr>
              <a:t>Problem: The system context models some entities (e.g. generators) as ‘external’ even though they are part of the system that will be built.</a:t>
            </a:r>
          </a:p>
          <a:p>
            <a:pPr marL="0" indent="0">
              <a:buNone/>
            </a:pPr>
            <a:endParaRPr lang="en-US" i="1" dirty="0">
              <a:solidFill>
                <a:srgbClr val="85739E"/>
              </a:solidFill>
            </a:endParaRPr>
          </a:p>
        </p:txBody>
      </p:sp>
      <p:sp>
        <p:nvSpPr>
          <p:cNvPr id="8" name="Text Placeholder 6">
            <a:extLst>
              <a:ext uri="{FF2B5EF4-FFF2-40B4-BE49-F238E27FC236}">
                <a16:creationId xmlns:a16="http://schemas.microsoft.com/office/drawing/2014/main" id="{290E35F5-2A94-BE46-82B9-7456BE6AF65F}"/>
              </a:ext>
            </a:extLst>
          </p:cNvPr>
          <p:cNvSpPr txBox="1">
            <a:spLocks/>
          </p:cNvSpPr>
          <p:nvPr/>
        </p:nvSpPr>
        <p:spPr>
          <a:xfrm>
            <a:off x="373040" y="2260880"/>
            <a:ext cx="8636000" cy="3557116"/>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Gill Sans MT" panose="020B0502020104020203"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200" kern="1200">
                <a:solidFill>
                  <a:schemeClr val="tx1"/>
                </a:solidFill>
                <a:latin typeface="Gill Sans MT" panose="020B0502020104020203"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Gill Sans MT" panose="020B0502020104020203"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Gill Sans MT" panose="020B0502020104020203"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solidFill>
                <a:latin typeface="Gill Sans MT" panose="020B0502020104020203"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b="1" dirty="0"/>
              <a:t>Suggested Action</a:t>
            </a:r>
            <a:r>
              <a:rPr lang="en-US" dirty="0"/>
              <a:t>: Topic for Meeting</a:t>
            </a:r>
          </a:p>
          <a:p>
            <a:pPr marL="0" indent="0">
              <a:buNone/>
            </a:pPr>
            <a:r>
              <a:rPr lang="en-US" dirty="0"/>
              <a:t>Figure 6 includes the generators as external because I know I need them but I don't have sufficient information to decide how to refine them and where to allocate them in the model. </a:t>
            </a:r>
          </a:p>
          <a:p>
            <a:pPr marL="0" indent="0">
              <a:buNone/>
            </a:pPr>
            <a:r>
              <a:rPr lang="en-US" dirty="0"/>
              <a:t>I don't like that 'external' has two different meanings in the figure but I accepted it because I know the generators will be refined in a subsequent phase and I thought it would be more efficient to have all the 'known unknowns' in one place.</a:t>
            </a:r>
          </a:p>
          <a:p>
            <a:pPr marL="0" indent="0">
              <a:buNone/>
            </a:pPr>
            <a:r>
              <a:rPr lang="en-US" dirty="0"/>
              <a:t>I'm happy to change that based on group consensus.</a:t>
            </a:r>
          </a:p>
          <a:p>
            <a:pPr marL="0" indent="0">
              <a:buFont typeface="Arial" panose="020B0604020202020204" pitchFamily="34" charset="0"/>
              <a:buNone/>
            </a:pPr>
            <a:endParaRPr lang="en-US" dirty="0"/>
          </a:p>
        </p:txBody>
      </p:sp>
    </p:spTree>
    <p:extLst>
      <p:ext uri="{BB962C8B-B14F-4D97-AF65-F5344CB8AC3E}">
        <p14:creationId xmlns:p14="http://schemas.microsoft.com/office/powerpoint/2010/main" val="18271336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CD59DC0A-7C24-5F40-9E36-277FA3C18CCC}"/>
              </a:ext>
            </a:extLst>
          </p:cNvPr>
          <p:cNvSpPr>
            <a:spLocks noGrp="1"/>
          </p:cNvSpPr>
          <p:nvPr>
            <p:ph type="body" sz="quarter" idx="10"/>
          </p:nvPr>
        </p:nvSpPr>
        <p:spPr/>
        <p:txBody>
          <a:bodyPr/>
          <a:lstStyle/>
          <a:p>
            <a:r>
              <a:rPr lang="en-US" dirty="0"/>
              <a:t>Architecture</a:t>
            </a:r>
          </a:p>
        </p:txBody>
      </p:sp>
      <p:sp>
        <p:nvSpPr>
          <p:cNvPr id="6" name="Text Placeholder 5">
            <a:extLst>
              <a:ext uri="{FF2B5EF4-FFF2-40B4-BE49-F238E27FC236}">
                <a16:creationId xmlns:a16="http://schemas.microsoft.com/office/drawing/2014/main" id="{0B780116-48A3-EE4D-A408-86C1F57E44FE}"/>
              </a:ext>
            </a:extLst>
          </p:cNvPr>
          <p:cNvSpPr>
            <a:spLocks noGrp="1"/>
          </p:cNvSpPr>
          <p:nvPr>
            <p:ph type="body" sz="quarter" idx="11"/>
          </p:nvPr>
        </p:nvSpPr>
        <p:spPr>
          <a:xfrm>
            <a:off x="373040" y="670243"/>
            <a:ext cx="8636000" cy="477203"/>
          </a:xfrm>
        </p:spPr>
        <p:txBody>
          <a:bodyPr/>
          <a:lstStyle/>
          <a:p>
            <a:r>
              <a:rPr lang="en-US" dirty="0"/>
              <a:t>SRDP-520: Missing Project Relationship</a:t>
            </a:r>
          </a:p>
        </p:txBody>
      </p:sp>
      <p:sp>
        <p:nvSpPr>
          <p:cNvPr id="7" name="Text Placeholder 6">
            <a:extLst>
              <a:ext uri="{FF2B5EF4-FFF2-40B4-BE49-F238E27FC236}">
                <a16:creationId xmlns:a16="http://schemas.microsoft.com/office/drawing/2014/main" id="{266860C1-2C20-754A-B3E0-427F34FF00B0}"/>
              </a:ext>
            </a:extLst>
          </p:cNvPr>
          <p:cNvSpPr>
            <a:spLocks noGrp="1"/>
          </p:cNvSpPr>
          <p:nvPr>
            <p:ph type="body" sz="quarter" idx="12"/>
          </p:nvPr>
        </p:nvSpPr>
        <p:spPr>
          <a:xfrm>
            <a:off x="373040" y="1194745"/>
            <a:ext cx="8636000" cy="925458"/>
          </a:xfrm>
        </p:spPr>
        <p:txBody>
          <a:bodyPr/>
          <a:lstStyle/>
          <a:p>
            <a:pPr marL="0" indent="0">
              <a:buNone/>
            </a:pPr>
            <a:r>
              <a:rPr lang="en-US" i="1" dirty="0">
                <a:solidFill>
                  <a:srgbClr val="85739E"/>
                </a:solidFill>
              </a:rPr>
              <a:t>Problem:  The Propose package is missing a relationship to observing projects (i.e. Proposals must somehow link to projects).</a:t>
            </a:r>
          </a:p>
          <a:p>
            <a:pPr marL="0" indent="0">
              <a:buNone/>
            </a:pPr>
            <a:endParaRPr lang="en-US" i="1" dirty="0">
              <a:solidFill>
                <a:srgbClr val="85739E"/>
              </a:solidFill>
            </a:endParaRPr>
          </a:p>
        </p:txBody>
      </p:sp>
      <p:sp>
        <p:nvSpPr>
          <p:cNvPr id="8" name="Text Placeholder 6">
            <a:extLst>
              <a:ext uri="{FF2B5EF4-FFF2-40B4-BE49-F238E27FC236}">
                <a16:creationId xmlns:a16="http://schemas.microsoft.com/office/drawing/2014/main" id="{290E35F5-2A94-BE46-82B9-7456BE6AF65F}"/>
              </a:ext>
            </a:extLst>
          </p:cNvPr>
          <p:cNvSpPr txBox="1">
            <a:spLocks/>
          </p:cNvSpPr>
          <p:nvPr/>
        </p:nvSpPr>
        <p:spPr>
          <a:xfrm>
            <a:off x="373040" y="2471896"/>
            <a:ext cx="8636000" cy="3557116"/>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Gill Sans MT" panose="020B0502020104020203"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200" kern="1200">
                <a:solidFill>
                  <a:schemeClr val="tx1"/>
                </a:solidFill>
                <a:latin typeface="Gill Sans MT" panose="020B0502020104020203"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Gill Sans MT" panose="020B0502020104020203"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Gill Sans MT" panose="020B0502020104020203"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solidFill>
                <a:latin typeface="Gill Sans MT" panose="020B0502020104020203"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b="1" dirty="0"/>
              <a:t>Suggested Action</a:t>
            </a:r>
            <a:r>
              <a:rPr lang="en-US" dirty="0"/>
              <a:t>: Topic for Meeting / Post Meeting Action</a:t>
            </a:r>
          </a:p>
          <a:p>
            <a:pPr marL="0" indent="0">
              <a:buNone/>
            </a:pPr>
            <a:r>
              <a:rPr lang="en-US" dirty="0"/>
              <a:t>We concede there is a gap between proposals and projects. Specifically, since all proposals with positive allocation dispositions will result in projects, the association is between the allocation disposition and project concepts. </a:t>
            </a:r>
          </a:p>
          <a:p>
            <a:pPr marL="0" indent="0">
              <a:buNone/>
            </a:pPr>
            <a:r>
              <a:rPr lang="en-US" dirty="0"/>
              <a:t>Since there is insufficient information to model the association now and it isn’t clear what a ‘weak association’ implies, we prefer to clarify the linkage when we refine project creation in a subsequent phase. (Due: prior to Phase 14)</a:t>
            </a:r>
          </a:p>
        </p:txBody>
      </p:sp>
    </p:spTree>
    <p:extLst>
      <p:ext uri="{BB962C8B-B14F-4D97-AF65-F5344CB8AC3E}">
        <p14:creationId xmlns:p14="http://schemas.microsoft.com/office/powerpoint/2010/main" val="41998796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CD59DC0A-7C24-5F40-9E36-277FA3C18CCC}"/>
              </a:ext>
            </a:extLst>
          </p:cNvPr>
          <p:cNvSpPr>
            <a:spLocks noGrp="1"/>
          </p:cNvSpPr>
          <p:nvPr>
            <p:ph type="body" sz="quarter" idx="10"/>
          </p:nvPr>
        </p:nvSpPr>
        <p:spPr/>
        <p:txBody>
          <a:bodyPr/>
          <a:lstStyle/>
          <a:p>
            <a:r>
              <a:rPr lang="en-US" dirty="0"/>
              <a:t>Architecture</a:t>
            </a:r>
          </a:p>
        </p:txBody>
      </p:sp>
      <p:sp>
        <p:nvSpPr>
          <p:cNvPr id="6" name="Text Placeholder 5">
            <a:extLst>
              <a:ext uri="{FF2B5EF4-FFF2-40B4-BE49-F238E27FC236}">
                <a16:creationId xmlns:a16="http://schemas.microsoft.com/office/drawing/2014/main" id="{0B780116-48A3-EE4D-A408-86C1F57E44FE}"/>
              </a:ext>
            </a:extLst>
          </p:cNvPr>
          <p:cNvSpPr>
            <a:spLocks noGrp="1"/>
          </p:cNvSpPr>
          <p:nvPr>
            <p:ph type="body" sz="quarter" idx="11"/>
          </p:nvPr>
        </p:nvSpPr>
        <p:spPr>
          <a:xfrm>
            <a:off x="373040" y="670243"/>
            <a:ext cx="8636000" cy="477203"/>
          </a:xfrm>
        </p:spPr>
        <p:txBody>
          <a:bodyPr/>
          <a:lstStyle/>
          <a:p>
            <a:r>
              <a:rPr lang="en-US" dirty="0"/>
              <a:t>SRDP-431: Browser Support</a:t>
            </a:r>
          </a:p>
        </p:txBody>
      </p:sp>
      <p:sp>
        <p:nvSpPr>
          <p:cNvPr id="7" name="Text Placeholder 6">
            <a:extLst>
              <a:ext uri="{FF2B5EF4-FFF2-40B4-BE49-F238E27FC236}">
                <a16:creationId xmlns:a16="http://schemas.microsoft.com/office/drawing/2014/main" id="{266860C1-2C20-754A-B3E0-427F34FF00B0}"/>
              </a:ext>
            </a:extLst>
          </p:cNvPr>
          <p:cNvSpPr>
            <a:spLocks noGrp="1"/>
          </p:cNvSpPr>
          <p:nvPr>
            <p:ph type="body" sz="quarter" idx="12"/>
          </p:nvPr>
        </p:nvSpPr>
        <p:spPr>
          <a:xfrm>
            <a:off x="373040" y="1194745"/>
            <a:ext cx="8636000" cy="965652"/>
          </a:xfrm>
        </p:spPr>
        <p:txBody>
          <a:bodyPr/>
          <a:lstStyle/>
          <a:p>
            <a:pPr marL="0" indent="0">
              <a:buNone/>
            </a:pPr>
            <a:r>
              <a:rPr lang="en-US" i="1" dirty="0">
                <a:solidFill>
                  <a:srgbClr val="85739E"/>
                </a:solidFill>
              </a:rPr>
              <a:t>Problem:  The requirements specify support for Firefox, Chrome, and Safari. Will this requirement meet the needs of  TTAT users?</a:t>
            </a:r>
          </a:p>
          <a:p>
            <a:pPr marL="0" indent="0">
              <a:buNone/>
            </a:pPr>
            <a:endParaRPr lang="en-US" i="1" dirty="0">
              <a:solidFill>
                <a:srgbClr val="85739E"/>
              </a:solidFill>
            </a:endParaRPr>
          </a:p>
        </p:txBody>
      </p:sp>
      <p:sp>
        <p:nvSpPr>
          <p:cNvPr id="8" name="Text Placeholder 6">
            <a:extLst>
              <a:ext uri="{FF2B5EF4-FFF2-40B4-BE49-F238E27FC236}">
                <a16:creationId xmlns:a16="http://schemas.microsoft.com/office/drawing/2014/main" id="{290E35F5-2A94-BE46-82B9-7456BE6AF65F}"/>
              </a:ext>
            </a:extLst>
          </p:cNvPr>
          <p:cNvSpPr txBox="1">
            <a:spLocks/>
          </p:cNvSpPr>
          <p:nvPr/>
        </p:nvSpPr>
        <p:spPr>
          <a:xfrm>
            <a:off x="373040" y="2321170"/>
            <a:ext cx="8636000" cy="3557116"/>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Gill Sans MT" panose="020B0502020104020203"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200" kern="1200">
                <a:solidFill>
                  <a:schemeClr val="tx1"/>
                </a:solidFill>
                <a:latin typeface="Gill Sans MT" panose="020B0502020104020203"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Gill Sans MT" panose="020B0502020104020203"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Gill Sans MT" panose="020B0502020104020203"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solidFill>
                <a:latin typeface="Gill Sans MT" panose="020B0502020104020203"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b="1" dirty="0"/>
              <a:t>Suggested Action</a:t>
            </a:r>
            <a:r>
              <a:rPr lang="en-US" dirty="0"/>
              <a:t>: Topic for Meeting</a:t>
            </a:r>
          </a:p>
          <a:p>
            <a:pPr marL="0" indent="0">
              <a:buNone/>
            </a:pPr>
            <a:r>
              <a:rPr lang="en-US" dirty="0"/>
              <a:t>We occasionally check in the server logs which browsers are used on </a:t>
            </a:r>
            <a:r>
              <a:rPr lang="en-US" dirty="0" err="1"/>
              <a:t>my.nrao.edu</a:t>
            </a:r>
            <a:r>
              <a:rPr lang="en-US" dirty="0"/>
              <a:t>. This information is used to inform us which browsers are most commonly used and those that we really need to support well. We are working to formalize this process so that it becomes a routine metric.</a:t>
            </a:r>
          </a:p>
        </p:txBody>
      </p:sp>
    </p:spTree>
    <p:extLst>
      <p:ext uri="{BB962C8B-B14F-4D97-AF65-F5344CB8AC3E}">
        <p14:creationId xmlns:p14="http://schemas.microsoft.com/office/powerpoint/2010/main" val="26252498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CD59DC0A-7C24-5F40-9E36-277FA3C18CCC}"/>
              </a:ext>
            </a:extLst>
          </p:cNvPr>
          <p:cNvSpPr>
            <a:spLocks noGrp="1"/>
          </p:cNvSpPr>
          <p:nvPr>
            <p:ph type="body" sz="quarter" idx="10"/>
          </p:nvPr>
        </p:nvSpPr>
        <p:spPr/>
        <p:txBody>
          <a:bodyPr/>
          <a:lstStyle/>
          <a:p>
            <a:r>
              <a:rPr lang="en-US" dirty="0"/>
              <a:t>Architecture</a:t>
            </a:r>
          </a:p>
        </p:txBody>
      </p:sp>
      <p:sp>
        <p:nvSpPr>
          <p:cNvPr id="6" name="Text Placeholder 5">
            <a:extLst>
              <a:ext uri="{FF2B5EF4-FFF2-40B4-BE49-F238E27FC236}">
                <a16:creationId xmlns:a16="http://schemas.microsoft.com/office/drawing/2014/main" id="{0B780116-48A3-EE4D-A408-86C1F57E44FE}"/>
              </a:ext>
            </a:extLst>
          </p:cNvPr>
          <p:cNvSpPr>
            <a:spLocks noGrp="1"/>
          </p:cNvSpPr>
          <p:nvPr>
            <p:ph type="body" sz="quarter" idx="11"/>
          </p:nvPr>
        </p:nvSpPr>
        <p:spPr>
          <a:xfrm>
            <a:off x="373040" y="670243"/>
            <a:ext cx="8636000" cy="477203"/>
          </a:xfrm>
        </p:spPr>
        <p:txBody>
          <a:bodyPr/>
          <a:lstStyle/>
          <a:p>
            <a:r>
              <a:rPr lang="en-US" dirty="0"/>
              <a:t>SRDP-430: Peak Server Load Planning</a:t>
            </a:r>
          </a:p>
        </p:txBody>
      </p:sp>
      <p:sp>
        <p:nvSpPr>
          <p:cNvPr id="7" name="Text Placeholder 6">
            <a:extLst>
              <a:ext uri="{FF2B5EF4-FFF2-40B4-BE49-F238E27FC236}">
                <a16:creationId xmlns:a16="http://schemas.microsoft.com/office/drawing/2014/main" id="{266860C1-2C20-754A-B3E0-427F34FF00B0}"/>
              </a:ext>
            </a:extLst>
          </p:cNvPr>
          <p:cNvSpPr>
            <a:spLocks noGrp="1"/>
          </p:cNvSpPr>
          <p:nvPr>
            <p:ph type="body" sz="quarter" idx="12"/>
          </p:nvPr>
        </p:nvSpPr>
        <p:spPr>
          <a:xfrm>
            <a:off x="373040" y="1194745"/>
            <a:ext cx="8636000" cy="965652"/>
          </a:xfrm>
        </p:spPr>
        <p:txBody>
          <a:bodyPr/>
          <a:lstStyle/>
          <a:p>
            <a:pPr marL="0" indent="0">
              <a:buNone/>
            </a:pPr>
            <a:r>
              <a:rPr lang="en-US" i="1" dirty="0">
                <a:solidFill>
                  <a:srgbClr val="85739E"/>
                </a:solidFill>
              </a:rPr>
              <a:t>The requirements specify that a server shall be able to handle 140 simultaneous users.</a:t>
            </a:r>
          </a:p>
          <a:p>
            <a:pPr marL="0" indent="0">
              <a:buNone/>
            </a:pPr>
            <a:r>
              <a:rPr lang="en-US" i="1" dirty="0">
                <a:solidFill>
                  <a:srgbClr val="85739E"/>
                </a:solidFill>
              </a:rPr>
              <a:t>Problem:  Are the performance requirements sufficient given an increase in the TTAT user base due to the availability of science-ready data products?</a:t>
            </a:r>
          </a:p>
          <a:p>
            <a:pPr marL="0" indent="0">
              <a:buNone/>
            </a:pPr>
            <a:endParaRPr lang="en-US" i="1" dirty="0">
              <a:solidFill>
                <a:srgbClr val="85739E"/>
              </a:solidFill>
            </a:endParaRPr>
          </a:p>
        </p:txBody>
      </p:sp>
      <p:sp>
        <p:nvSpPr>
          <p:cNvPr id="8" name="Text Placeholder 6">
            <a:extLst>
              <a:ext uri="{FF2B5EF4-FFF2-40B4-BE49-F238E27FC236}">
                <a16:creationId xmlns:a16="http://schemas.microsoft.com/office/drawing/2014/main" id="{290E35F5-2A94-BE46-82B9-7456BE6AF65F}"/>
              </a:ext>
            </a:extLst>
          </p:cNvPr>
          <p:cNvSpPr txBox="1">
            <a:spLocks/>
          </p:cNvSpPr>
          <p:nvPr/>
        </p:nvSpPr>
        <p:spPr>
          <a:xfrm>
            <a:off x="254000" y="3190256"/>
            <a:ext cx="8636000" cy="2713055"/>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Gill Sans MT" panose="020B0502020104020203"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200" kern="1200">
                <a:solidFill>
                  <a:schemeClr val="tx1"/>
                </a:solidFill>
                <a:latin typeface="Gill Sans MT" panose="020B0502020104020203"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Gill Sans MT" panose="020B0502020104020203"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Gill Sans MT" panose="020B0502020104020203"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solidFill>
                <a:latin typeface="Gill Sans MT" panose="020B0502020104020203"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b="1" dirty="0"/>
              <a:t>Suggested Action</a:t>
            </a:r>
            <a:r>
              <a:rPr lang="en-US" dirty="0"/>
              <a:t>: Topic for Meeting</a:t>
            </a:r>
          </a:p>
          <a:p>
            <a:pPr marL="0" indent="0">
              <a:buFont typeface="Arial" panose="020B0604020202020204" pitchFamily="34" charset="0"/>
              <a:buNone/>
            </a:pPr>
            <a:r>
              <a:rPr lang="en-US" dirty="0"/>
              <a:t>Is there are recommendation for this metric?</a:t>
            </a:r>
          </a:p>
          <a:p>
            <a:pPr marL="0" indent="0">
              <a:buNone/>
            </a:pPr>
            <a:r>
              <a:rPr lang="en-US" dirty="0"/>
              <a:t>It would be helpful to the developers if we could express this as a Quality Attribute Scenario.</a:t>
            </a:r>
          </a:p>
          <a:p>
            <a:pPr marL="0" indent="0">
              <a:buFont typeface="Arial" panose="020B0604020202020204" pitchFamily="34" charset="0"/>
              <a:buNone/>
            </a:pPr>
            <a:endParaRPr lang="en-US" dirty="0"/>
          </a:p>
        </p:txBody>
      </p:sp>
    </p:spTree>
    <p:extLst>
      <p:ext uri="{BB962C8B-B14F-4D97-AF65-F5344CB8AC3E}">
        <p14:creationId xmlns:p14="http://schemas.microsoft.com/office/powerpoint/2010/main" val="30142772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CD59DC0A-7C24-5F40-9E36-277FA3C18CCC}"/>
              </a:ext>
            </a:extLst>
          </p:cNvPr>
          <p:cNvSpPr>
            <a:spLocks noGrp="1"/>
          </p:cNvSpPr>
          <p:nvPr>
            <p:ph type="body" sz="quarter" idx="10"/>
          </p:nvPr>
        </p:nvSpPr>
        <p:spPr/>
        <p:txBody>
          <a:bodyPr/>
          <a:lstStyle/>
          <a:p>
            <a:r>
              <a:rPr lang="en-US" dirty="0"/>
              <a:t>Architecture</a:t>
            </a:r>
          </a:p>
        </p:txBody>
      </p:sp>
      <p:sp>
        <p:nvSpPr>
          <p:cNvPr id="6" name="Text Placeholder 5">
            <a:extLst>
              <a:ext uri="{FF2B5EF4-FFF2-40B4-BE49-F238E27FC236}">
                <a16:creationId xmlns:a16="http://schemas.microsoft.com/office/drawing/2014/main" id="{0B780116-48A3-EE4D-A408-86C1F57E44FE}"/>
              </a:ext>
            </a:extLst>
          </p:cNvPr>
          <p:cNvSpPr>
            <a:spLocks noGrp="1"/>
          </p:cNvSpPr>
          <p:nvPr>
            <p:ph type="body" sz="quarter" idx="11"/>
          </p:nvPr>
        </p:nvSpPr>
        <p:spPr>
          <a:xfrm>
            <a:off x="373040" y="670243"/>
            <a:ext cx="8636000" cy="477203"/>
          </a:xfrm>
        </p:spPr>
        <p:txBody>
          <a:bodyPr/>
          <a:lstStyle/>
          <a:p>
            <a:r>
              <a:rPr lang="en-US" dirty="0"/>
              <a:t>SRDP-483: Server Load on Submitted Proposals</a:t>
            </a:r>
          </a:p>
        </p:txBody>
      </p:sp>
      <p:sp>
        <p:nvSpPr>
          <p:cNvPr id="7" name="Text Placeholder 6">
            <a:extLst>
              <a:ext uri="{FF2B5EF4-FFF2-40B4-BE49-F238E27FC236}">
                <a16:creationId xmlns:a16="http://schemas.microsoft.com/office/drawing/2014/main" id="{266860C1-2C20-754A-B3E0-427F34FF00B0}"/>
              </a:ext>
            </a:extLst>
          </p:cNvPr>
          <p:cNvSpPr>
            <a:spLocks noGrp="1"/>
          </p:cNvSpPr>
          <p:nvPr>
            <p:ph type="body" sz="quarter" idx="12"/>
          </p:nvPr>
        </p:nvSpPr>
        <p:spPr>
          <a:xfrm>
            <a:off x="373040" y="1194745"/>
            <a:ext cx="8636000" cy="1759470"/>
          </a:xfrm>
        </p:spPr>
        <p:txBody>
          <a:bodyPr/>
          <a:lstStyle/>
          <a:p>
            <a:pPr marL="0" indent="0">
              <a:buNone/>
            </a:pPr>
            <a:r>
              <a:rPr lang="en-US" i="1" dirty="0">
                <a:solidFill>
                  <a:srgbClr val="85739E"/>
                </a:solidFill>
              </a:rPr>
              <a:t>The requirements specify that a server must be able to handle 60 proposals submitted within a two hour period but, for 20B, about 80 proposals were submitted in the final hour before the deadline. </a:t>
            </a:r>
          </a:p>
          <a:p>
            <a:pPr marL="0" indent="0">
              <a:buNone/>
            </a:pPr>
            <a:r>
              <a:rPr lang="en-US" i="1" dirty="0">
                <a:solidFill>
                  <a:srgbClr val="85739E"/>
                </a:solidFill>
              </a:rPr>
              <a:t>Problem: Is the current requirement sufficient?</a:t>
            </a:r>
          </a:p>
        </p:txBody>
      </p:sp>
      <p:sp>
        <p:nvSpPr>
          <p:cNvPr id="8" name="Text Placeholder 6">
            <a:extLst>
              <a:ext uri="{FF2B5EF4-FFF2-40B4-BE49-F238E27FC236}">
                <a16:creationId xmlns:a16="http://schemas.microsoft.com/office/drawing/2014/main" id="{290E35F5-2A94-BE46-82B9-7456BE6AF65F}"/>
              </a:ext>
            </a:extLst>
          </p:cNvPr>
          <p:cNvSpPr txBox="1">
            <a:spLocks/>
          </p:cNvSpPr>
          <p:nvPr/>
        </p:nvSpPr>
        <p:spPr>
          <a:xfrm>
            <a:off x="373040" y="3155141"/>
            <a:ext cx="8636000" cy="2773386"/>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Gill Sans MT" panose="020B0502020104020203"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200" kern="1200">
                <a:solidFill>
                  <a:schemeClr val="tx1"/>
                </a:solidFill>
                <a:latin typeface="Gill Sans MT" panose="020B0502020104020203"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Gill Sans MT" panose="020B0502020104020203"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Gill Sans MT" panose="020B0502020104020203"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solidFill>
                <a:latin typeface="Gill Sans MT" panose="020B0502020104020203"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b="1" dirty="0"/>
              <a:t>Suggested Action</a:t>
            </a:r>
            <a:r>
              <a:rPr lang="en-US" dirty="0"/>
              <a:t>: Topic for Meeting</a:t>
            </a:r>
          </a:p>
          <a:p>
            <a:pPr marL="0" indent="0">
              <a:buFont typeface="Arial" panose="020B0604020202020204" pitchFamily="34" charset="0"/>
              <a:buNone/>
            </a:pPr>
            <a:r>
              <a:rPr lang="en-US" dirty="0"/>
              <a:t>It would be helpful to the developers if we could express this as a Quality Attribute Scenario.</a:t>
            </a:r>
          </a:p>
        </p:txBody>
      </p:sp>
    </p:spTree>
    <p:extLst>
      <p:ext uri="{BB962C8B-B14F-4D97-AF65-F5344CB8AC3E}">
        <p14:creationId xmlns:p14="http://schemas.microsoft.com/office/powerpoint/2010/main" val="148295607"/>
      </p:ext>
    </p:extLst>
  </p:cSld>
  <p:clrMapOvr>
    <a:masterClrMapping/>
  </p:clrMapOvr>
</p:sld>
</file>

<file path=ppt/theme/theme1.xml><?xml version="1.0" encoding="utf-8"?>
<a:theme xmlns:a="http://schemas.openxmlformats.org/drawingml/2006/main" name="AUIBoard_Oct2015_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dirty="0" smtClean="0">
            <a:latin typeface="Gill Sans MT" panose="020B0502020104020203" pitchFamily="34" charset="0"/>
          </a:defRPr>
        </a:defPPr>
      </a:lstStyle>
    </a:txDef>
  </a:objectDefaults>
  <a:extraClrSchemeLst/>
  <a:extLst>
    <a:ext uri="{05A4C25C-085E-4340-85A3-A5531E510DB2}">
      <thm15:themeFamily xmlns:thm15="http://schemas.microsoft.com/office/thememl/2012/main" name="2020-04-TTA-CODR" id="{CAEA8EB9-AC00-8A4F-8005-4BEE02347CA0}" vid="{605227A3-FF2F-CB44-8724-A8D94ECDDCB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AUIBoard_Oct2015_template</Template>
  <TotalTime>162</TotalTime>
  <Words>814</Words>
  <Application>Microsoft Macintosh PowerPoint</Application>
  <PresentationFormat>On-screen Show (4:3)</PresentationFormat>
  <Paragraphs>51</Paragraphs>
  <Slides>12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Gill Sans Light</vt:lpstr>
      <vt:lpstr>Gill Sans MT</vt:lpstr>
      <vt:lpstr>AUIBoard_Oct2015_template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16</cp:revision>
  <cp:lastPrinted>2014-03-06T23:03:21Z</cp:lastPrinted>
  <dcterms:created xsi:type="dcterms:W3CDTF">2020-04-09T11:56:16Z</dcterms:created>
  <dcterms:modified xsi:type="dcterms:W3CDTF">2020-04-09T14:38:41Z</dcterms:modified>
</cp:coreProperties>
</file>