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281" r:id="rId3"/>
    <p:sldId id="282" r:id="rId4"/>
    <p:sldId id="283" r:id="rId5"/>
    <p:sldId id="284" r:id="rId6"/>
    <p:sldId id="285" r:id="rId7"/>
    <p:sldId id="286" r:id="rId8"/>
    <p:sldId id="287" r:id="rId9"/>
    <p:sldId id="288" r:id="rId10"/>
    <p:sldId id="289" r:id="rId11"/>
    <p:sldId id="290" r:id="rId12"/>
    <p:sldId id="291" r:id="rId13"/>
    <p:sldId id="292" r:id="rId14"/>
    <p:sldId id="257" r:id="rId15"/>
    <p:sldId id="293" r:id="rId16"/>
    <p:sldId id="29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p15:clr>
            <a:srgbClr val="A4A3A4"/>
          </p15:clr>
        </p15:guide>
        <p15:guide id="2" pos="288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CC"/>
    <a:srgbClr val="062458"/>
    <a:srgbClr val="052058"/>
    <a:srgbClr val="11264C"/>
    <a:srgbClr val="64A3F9"/>
    <a:srgbClr val="5587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4" autoAdjust="0"/>
    <p:restoredTop sz="94626" autoAdjust="0"/>
  </p:normalViewPr>
  <p:slideViewPr>
    <p:cSldViewPr snapToGrid="0" snapToObjects="1">
      <p:cViewPr varScale="1">
        <p:scale>
          <a:sx n="120" d="100"/>
          <a:sy n="120" d="100"/>
        </p:scale>
        <p:origin x="480" y="120"/>
      </p:cViewPr>
      <p:guideLst>
        <p:guide orient="horz" pos="4162"/>
        <p:guide pos="288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96" d="100"/>
          <a:sy n="96" d="100"/>
        </p:scale>
        <p:origin x="2464"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3/27/19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emf"/><Relationship Id="rId5" Type="http://schemas.openxmlformats.org/officeDocument/2006/relationships/image" Target="../media/image1.emf"/><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92B309-9089-A347-995A-6625F1666FB3}"/>
              </a:ext>
            </a:extLst>
          </p:cNvPr>
          <p:cNvSpPr/>
          <p:nvPr userDrawn="1"/>
        </p:nvSpPr>
        <p:spPr>
          <a:xfrm>
            <a:off x="0" y="0"/>
            <a:ext cx="9144000" cy="4572000"/>
          </a:xfrm>
          <a:prstGeom prst="rect">
            <a:avLst/>
          </a:prstGeom>
          <a:solidFill>
            <a:srgbClr val="0000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F9514181-E64A-6444-8012-A74A3849CEF9}"/>
              </a:ext>
            </a:extLst>
          </p:cNvPr>
          <p:cNvPicPr>
            <a:picLocks noChangeAspect="1"/>
          </p:cNvPicPr>
          <p:nvPr userDrawn="1"/>
        </p:nvPicPr>
        <p:blipFill rotWithShape="1">
          <a:blip r:embed="rId2"/>
          <a:srcRect l="46865" t="34439" r="32235" b="37588"/>
          <a:stretch/>
        </p:blipFill>
        <p:spPr>
          <a:xfrm rot="5400000">
            <a:off x="2575875" y="-389261"/>
            <a:ext cx="4002161" cy="4977724"/>
          </a:xfrm>
          <a:prstGeom prst="rect">
            <a:avLst/>
          </a:prstGeom>
        </p:spPr>
      </p:pic>
      <p:pic>
        <p:nvPicPr>
          <p:cNvPr id="10" name="Picture 9"/>
          <p:cNvPicPr>
            <a:picLocks noChangeAspect="1"/>
          </p:cNvPicPr>
          <p:nvPr userDrawn="1"/>
        </p:nvPicPr>
        <p:blipFill>
          <a:blip r:embed="rId3">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
        <p:nvSpPr>
          <p:cNvPr id="11" name="Freeform 10"/>
          <p:cNvSpPr/>
          <p:nvPr userDrawn="1"/>
        </p:nvSpPr>
        <p:spPr>
          <a:xfrm>
            <a:off x="-124504" y="4230440"/>
            <a:ext cx="9393008" cy="2873033"/>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descr="Curves_orange_blue.png"/>
          <p:cNvPicPr>
            <a:picLocks noChangeAspect="1"/>
          </p:cNvPicPr>
          <p:nvPr userDrawn="1"/>
        </p:nvPicPr>
        <p:blipFill>
          <a:blip r:embed="rId4"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89797"/>
            <a:ext cx="9144000" cy="482203"/>
          </a:xfrm>
          <a:prstGeom prst="rect">
            <a:avLst/>
          </a:prstGeom>
        </p:spPr>
      </p:pic>
      <p:pic>
        <p:nvPicPr>
          <p:cNvPr id="15" name="Picture 1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7" name="Picture 16" descr="NRAO_Logo_White.ai"/>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3" name="Text Placeholder 2"/>
          <p:cNvSpPr>
            <a:spLocks noGrp="1"/>
          </p:cNvSpPr>
          <p:nvPr>
            <p:ph type="body" sz="quarter" idx="10" hasCustomPrompt="1"/>
          </p:nvPr>
        </p:nvSpPr>
        <p:spPr>
          <a:xfrm>
            <a:off x="833438" y="5038725"/>
            <a:ext cx="7110412"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833438" y="5694273"/>
            <a:ext cx="7110412"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13" name="Picture 12"/>
          <p:cNvPicPr>
            <a:picLocks noChangeAspect="1"/>
          </p:cNvPicPr>
          <p:nvPr userDrawn="1"/>
        </p:nvPicPr>
        <p:blipFill>
          <a:blip r:embed="rId3">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10" name="Text Placeholder 2"/>
          <p:cNvSpPr>
            <a:spLocks noGrp="1"/>
          </p:cNvSpPr>
          <p:nvPr>
            <p:ph type="body" sz="quarter" idx="11" hasCustomPrompt="1"/>
          </p:nvPr>
        </p:nvSpPr>
        <p:spPr>
          <a:xfrm>
            <a:off x="373040" y="670243"/>
            <a:ext cx="8636000" cy="619125"/>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
        <p:nvSpPr>
          <p:cNvPr id="5" name="Text Placeholder 4"/>
          <p:cNvSpPr>
            <a:spLocks noGrp="1"/>
          </p:cNvSpPr>
          <p:nvPr>
            <p:ph type="body" sz="quarter" idx="12" hasCustomPrompt="1"/>
          </p:nvPr>
        </p:nvSpPr>
        <p:spPr>
          <a:xfrm>
            <a:off x="373040" y="1288456"/>
            <a:ext cx="8636000" cy="4603750"/>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930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pic>
        <p:nvPicPr>
          <p:cNvPr id="8" name="Picture 1" descr="nrao_logo_pm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7352" y="34632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userDrawn="1"/>
        </p:nvSpPr>
        <p:spPr>
          <a:xfrm>
            <a:off x="2245055" y="3908877"/>
            <a:ext cx="4217159" cy="1144929"/>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science.nrao.edu</a:t>
            </a:r>
          </a:p>
          <a:p>
            <a:pPr algn="ctr">
              <a:lnSpc>
                <a:spcPct val="80000"/>
              </a:lnSpc>
              <a:spcBef>
                <a:spcPct val="20000"/>
              </a:spcBef>
            </a:pPr>
            <a:r>
              <a:rPr lang="en-US" sz="1800" b="1" dirty="0">
                <a:solidFill>
                  <a:srgbClr val="062458"/>
                </a:solidFill>
                <a:latin typeface="Gill Sans MT" charset="0"/>
              </a:rPr>
              <a:t>  public.nrao.edu</a:t>
            </a:r>
          </a:p>
          <a:p>
            <a:pPr algn="ctr">
              <a:lnSpc>
                <a:spcPct val="80000"/>
              </a:lnSpc>
              <a:spcBef>
                <a:spcPct val="20000"/>
              </a:spcBef>
            </a:pPr>
            <a:r>
              <a:rPr lang="en-US" sz="1800" b="1" dirty="0">
                <a:solidFill>
                  <a:srgbClr val="062458"/>
                </a:solidFill>
                <a:latin typeface="Gill Sans MT" charset="0"/>
              </a:rPr>
              <a:t>   ngvla.nrao.edu</a:t>
            </a:r>
            <a:endParaRPr lang="en-US" dirty="0"/>
          </a:p>
          <a:p>
            <a:endParaRPr lang="en-US" dirty="0"/>
          </a:p>
        </p:txBody>
      </p:sp>
      <p:sp>
        <p:nvSpPr>
          <p:cNvPr id="15" name="TextBox 14"/>
          <p:cNvSpPr txBox="1"/>
          <p:nvPr userDrawn="1"/>
        </p:nvSpPr>
        <p:spPr>
          <a:xfrm>
            <a:off x="391234" y="5003006"/>
            <a:ext cx="7924800"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a:latin typeface="Gill Sans MT" charset="0"/>
                <a:cs typeface="Gill Sans" charset="0"/>
              </a:rPr>
              <a:t>The National Radio Astronomy Observatory is a facility of the National Science Foundation</a:t>
            </a:r>
            <a:br>
              <a:rPr lang="en-US" sz="1400" b="1" i="1" dirty="0">
                <a:latin typeface="Gill Sans MT" charset="0"/>
                <a:cs typeface="Gill Sans" charset="0"/>
              </a:rPr>
            </a:br>
            <a:r>
              <a:rPr lang="en-US" sz="1400" b="1" i="1" dirty="0">
                <a:latin typeface="Gill Sans MT" charset="0"/>
                <a:cs typeface="Gill Sans" charset="0"/>
              </a:rPr>
              <a:t>operated under cooperative agreement by Associated Universities, Inc.</a:t>
            </a:r>
          </a:p>
          <a:p>
            <a:endParaRPr lang="en-US" dirty="0"/>
          </a:p>
        </p:txBody>
      </p:sp>
    </p:spTree>
    <p:extLst>
      <p:ext uri="{BB962C8B-B14F-4D97-AF65-F5344CB8AC3E}">
        <p14:creationId xmlns:p14="http://schemas.microsoft.com/office/powerpoint/2010/main" val="7560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3/27/19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2" name="Picture 11" descr="Curves_orange_blue.png"/>
          <p:cNvPicPr>
            <a:picLocks noChangeAspect="1"/>
          </p:cNvPicPr>
          <p:nvPr/>
        </p:nvPicPr>
        <p:blipFill>
          <a:blip r:embed="rId8"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4" name="Picture 13" descr="NRAO_Logo_White.ai"/>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5" name="Subtitle 2"/>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1733266" y="640580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SRDP Operations Review 3/28/19</a:t>
            </a:r>
          </a:p>
        </p:txBody>
      </p:sp>
      <p:pic>
        <p:nvPicPr>
          <p:cNvPr id="17" name="Picture 16"/>
          <p:cNvPicPr>
            <a:picLocks noChangeAspect="1"/>
          </p:cNvPicPr>
          <p:nvPr userDrawn="1"/>
        </p:nvPicPr>
        <p:blipFill>
          <a:blip r:embed="rId10">
            <a:biLevel thresh="50000"/>
            <a:extLst>
              <a:ext uri="{28A0092B-C50C-407E-A947-70E740481C1C}">
                <a14:useLocalDpi xmlns:a14="http://schemas.microsoft.com/office/drawing/2010/main" val="0"/>
              </a:ext>
            </a:extLst>
          </a:blip>
          <a:stretch>
            <a:fillRect/>
          </a:stretch>
        </p:blipFill>
        <p:spPr>
          <a:xfrm>
            <a:off x="8407003" y="645709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Science Ready Data Products Operations Review</a:t>
            </a:r>
          </a:p>
        </p:txBody>
      </p:sp>
    </p:spTree>
    <p:extLst>
      <p:ext uri="{BB962C8B-B14F-4D97-AF65-F5344CB8AC3E}">
        <p14:creationId xmlns:p14="http://schemas.microsoft.com/office/powerpoint/2010/main" val="2418952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F31E04-2010-0B43-BC1E-FE551C39DB86}"/>
              </a:ext>
            </a:extLst>
          </p:cNvPr>
          <p:cNvSpPr>
            <a:spLocks noGrp="1"/>
          </p:cNvSpPr>
          <p:nvPr>
            <p:ph type="body" sz="quarter" idx="10"/>
          </p:nvPr>
        </p:nvSpPr>
        <p:spPr/>
        <p:txBody>
          <a:bodyPr/>
          <a:lstStyle/>
          <a:p>
            <a:r>
              <a:rPr lang="en-US" dirty="0"/>
              <a:t>SRDP-297</a:t>
            </a:r>
          </a:p>
        </p:txBody>
      </p:sp>
      <p:sp>
        <p:nvSpPr>
          <p:cNvPr id="3" name="Text Placeholder 2">
            <a:extLst>
              <a:ext uri="{FF2B5EF4-FFF2-40B4-BE49-F238E27FC236}">
                <a16:creationId xmlns:a16="http://schemas.microsoft.com/office/drawing/2014/main" id="{9ED20117-EF54-C64B-894B-9A90E3FC42E4}"/>
              </a:ext>
            </a:extLst>
          </p:cNvPr>
          <p:cNvSpPr>
            <a:spLocks noGrp="1"/>
          </p:cNvSpPr>
          <p:nvPr>
            <p:ph type="body" sz="quarter" idx="11"/>
          </p:nvPr>
        </p:nvSpPr>
        <p:spPr/>
        <p:txBody>
          <a:bodyPr/>
          <a:lstStyle/>
          <a:p>
            <a:r>
              <a:rPr lang="en-US" dirty="0"/>
              <a:t>Overview (A. </a:t>
            </a:r>
            <a:r>
              <a:rPr lang="en-US" dirty="0" err="1"/>
              <a:t>Remijan</a:t>
            </a:r>
            <a:r>
              <a:rPr lang="en-US" dirty="0"/>
              <a:t>)</a:t>
            </a:r>
          </a:p>
        </p:txBody>
      </p:sp>
      <p:sp>
        <p:nvSpPr>
          <p:cNvPr id="4" name="Text Placeholder 3">
            <a:extLst>
              <a:ext uri="{FF2B5EF4-FFF2-40B4-BE49-F238E27FC236}">
                <a16:creationId xmlns:a16="http://schemas.microsoft.com/office/drawing/2014/main" id="{4AEC144F-6D04-8743-BE4B-B1C77680AC16}"/>
              </a:ext>
            </a:extLst>
          </p:cNvPr>
          <p:cNvSpPr>
            <a:spLocks noGrp="1"/>
          </p:cNvSpPr>
          <p:nvPr>
            <p:ph type="body" sz="quarter" idx="12"/>
          </p:nvPr>
        </p:nvSpPr>
        <p:spPr/>
        <p:txBody>
          <a:bodyPr/>
          <a:lstStyle/>
          <a:p>
            <a:pPr marL="0" indent="0">
              <a:buNone/>
            </a:pPr>
            <a:r>
              <a:rPr lang="en-US" dirty="0"/>
              <a:t>“It should be clearly pointed out that the SRDP operations must not interfere with core deliverables to ALMA or the VLA when the division heads are allocating resources.”</a:t>
            </a:r>
          </a:p>
          <a:p>
            <a:pPr marL="0" indent="0">
              <a:buNone/>
            </a:pPr>
            <a:r>
              <a:rPr lang="en-US" sz="2000" b="1" dirty="0"/>
              <a:t>Response (JK, abridged):</a:t>
            </a:r>
            <a:r>
              <a:rPr lang="en-US" sz="2000" dirty="0"/>
              <a:t> The SRDP project doesn't set the overall priorities, that is done by the division head and the management chain above.  I don't disagree with the concept, just that this is not the appropriate place to put it.</a:t>
            </a:r>
          </a:p>
          <a:p>
            <a:pPr marL="0" indent="0">
              <a:buNone/>
            </a:pPr>
            <a:r>
              <a:rPr lang="en-US" sz="2000" b="1" dirty="0"/>
              <a:t>Discussion topic (AR): </a:t>
            </a:r>
            <a:r>
              <a:rPr lang="en-US" sz="2000" dirty="0"/>
              <a:t> I understand that SRDP does not set the priorities but it does have its own deliverables (as do the sites) so what falls off the table if the necessary resources are not available?</a:t>
            </a:r>
            <a:endParaRPr lang="en-US" sz="2000" b="1" dirty="0"/>
          </a:p>
          <a:p>
            <a:pPr marL="0" indent="0">
              <a:buNone/>
            </a:pPr>
            <a:endParaRPr lang="en-US" dirty="0"/>
          </a:p>
        </p:txBody>
      </p:sp>
    </p:spTree>
    <p:extLst>
      <p:ext uri="{BB962C8B-B14F-4D97-AF65-F5344CB8AC3E}">
        <p14:creationId xmlns:p14="http://schemas.microsoft.com/office/powerpoint/2010/main" val="768071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04F42E-B276-7F47-8359-42A57E66E8BA}"/>
              </a:ext>
            </a:extLst>
          </p:cNvPr>
          <p:cNvSpPr>
            <a:spLocks noGrp="1"/>
          </p:cNvSpPr>
          <p:nvPr>
            <p:ph type="body" sz="quarter" idx="10"/>
          </p:nvPr>
        </p:nvSpPr>
        <p:spPr/>
        <p:txBody>
          <a:bodyPr/>
          <a:lstStyle/>
          <a:p>
            <a:r>
              <a:rPr lang="en-US" dirty="0"/>
              <a:t>SRDP-303</a:t>
            </a:r>
          </a:p>
        </p:txBody>
      </p:sp>
      <p:sp>
        <p:nvSpPr>
          <p:cNvPr id="3" name="Text Placeholder 2">
            <a:extLst>
              <a:ext uri="{FF2B5EF4-FFF2-40B4-BE49-F238E27FC236}">
                <a16:creationId xmlns:a16="http://schemas.microsoft.com/office/drawing/2014/main" id="{5CD33B0C-24B4-4742-AECC-108F59870C88}"/>
              </a:ext>
            </a:extLst>
          </p:cNvPr>
          <p:cNvSpPr>
            <a:spLocks noGrp="1"/>
          </p:cNvSpPr>
          <p:nvPr>
            <p:ph type="body" sz="quarter" idx="11"/>
          </p:nvPr>
        </p:nvSpPr>
        <p:spPr/>
        <p:txBody>
          <a:bodyPr/>
          <a:lstStyle/>
          <a:p>
            <a:r>
              <a:rPr lang="en-US" dirty="0"/>
              <a:t>Socorro Operations </a:t>
            </a:r>
            <a:r>
              <a:rPr lang="en-US" dirty="0" err="1"/>
              <a:t>Lustre</a:t>
            </a:r>
            <a:r>
              <a:rPr lang="en-US" dirty="0"/>
              <a:t> Estimates (J. </a:t>
            </a:r>
            <a:r>
              <a:rPr lang="en-US" dirty="0" err="1"/>
              <a:t>Robnett</a:t>
            </a:r>
            <a:r>
              <a:rPr lang="en-US" dirty="0"/>
              <a:t>)</a:t>
            </a:r>
          </a:p>
        </p:txBody>
      </p:sp>
      <p:sp>
        <p:nvSpPr>
          <p:cNvPr id="4" name="Text Placeholder 3">
            <a:extLst>
              <a:ext uri="{FF2B5EF4-FFF2-40B4-BE49-F238E27FC236}">
                <a16:creationId xmlns:a16="http://schemas.microsoft.com/office/drawing/2014/main" id="{217D5B6C-F898-6446-B3CF-6061147ED171}"/>
              </a:ext>
            </a:extLst>
          </p:cNvPr>
          <p:cNvSpPr>
            <a:spLocks noGrp="1"/>
          </p:cNvSpPr>
          <p:nvPr>
            <p:ph type="body" sz="quarter" idx="12"/>
          </p:nvPr>
        </p:nvSpPr>
        <p:spPr/>
        <p:txBody>
          <a:bodyPr/>
          <a:lstStyle/>
          <a:p>
            <a:pPr marL="0" indent="0">
              <a:buNone/>
            </a:pPr>
            <a:r>
              <a:rPr lang="en-US" sz="1600" dirty="0"/>
              <a:t>“This section states 255TB will be needed for the pilot and Wave 1 for EVLA calibrations.  That's more than VLASS uses for calibration and imaging and roughly 4x more than the baseline pipeline operations usage so I have a hard time understanding how it was arrived at. </a:t>
            </a:r>
          </a:p>
          <a:p>
            <a:pPr marL="0" indent="0">
              <a:buNone/>
            </a:pPr>
            <a:r>
              <a:rPr lang="en-US" sz="1600" dirty="0"/>
              <a:t>There is no free usable space on the NM </a:t>
            </a:r>
            <a:r>
              <a:rPr lang="en-US" sz="1600" dirty="0" err="1"/>
              <a:t>lustre</a:t>
            </a:r>
            <a:r>
              <a:rPr lang="en-US" sz="1600" dirty="0"/>
              <a:t> so whatever delta SRDP will contribute needs to be accounted for. ”</a:t>
            </a:r>
          </a:p>
          <a:p>
            <a:pPr marL="0" indent="0">
              <a:buNone/>
            </a:pPr>
            <a:r>
              <a:rPr lang="en-US" sz="2000" b="1" dirty="0"/>
              <a:t>Response</a:t>
            </a:r>
            <a:r>
              <a:rPr lang="en-US" sz="2000" dirty="0"/>
              <a:t> </a:t>
            </a:r>
            <a:r>
              <a:rPr lang="en-US" sz="2000" b="1" dirty="0"/>
              <a:t>(abridged):</a:t>
            </a:r>
          </a:p>
          <a:p>
            <a:pPr marL="0" indent="0">
              <a:buNone/>
            </a:pPr>
            <a:r>
              <a:rPr lang="en-US" sz="1600" dirty="0"/>
              <a:t>This includes both pipeline runs and user restores, and assumes both hang around for about one month.</a:t>
            </a:r>
          </a:p>
          <a:p>
            <a:pPr marL="0" indent="0">
              <a:buNone/>
            </a:pPr>
            <a:r>
              <a:rPr lang="en-US" sz="2000" b="1" i="1" dirty="0"/>
              <a:t>Implications:</a:t>
            </a:r>
          </a:p>
          <a:p>
            <a:r>
              <a:rPr lang="en-US" sz="1600" i="1" dirty="0"/>
              <a:t>As there is currently no space on </a:t>
            </a:r>
            <a:r>
              <a:rPr lang="en-US" sz="1600" i="1" dirty="0" err="1"/>
              <a:t>Lustre</a:t>
            </a:r>
            <a:r>
              <a:rPr lang="en-US" sz="1600" i="1" dirty="0"/>
              <a:t>, an additional 2 </a:t>
            </a:r>
            <a:r>
              <a:rPr lang="en-US" sz="1600" i="1" dirty="0" err="1"/>
              <a:t>Lustre</a:t>
            </a:r>
            <a:r>
              <a:rPr lang="en-US" sz="1600" i="1" dirty="0"/>
              <a:t> servers at $30k each will need to be ordered to support SRDP.</a:t>
            </a:r>
          </a:p>
          <a:p>
            <a:pPr marL="0" indent="0">
              <a:buNone/>
            </a:pPr>
            <a:r>
              <a:rPr lang="en-US" sz="2000" b="1" i="1" dirty="0"/>
              <a:t>Mitigations</a:t>
            </a:r>
            <a:r>
              <a:rPr lang="en-US" sz="2000" i="1" dirty="0"/>
              <a:t> </a:t>
            </a:r>
            <a:r>
              <a:rPr lang="en-US" sz="2000" b="1" i="1" dirty="0"/>
              <a:t>(would roughly halve the request):</a:t>
            </a:r>
            <a:endParaRPr lang="en-US" sz="1600" b="1" i="1" dirty="0"/>
          </a:p>
          <a:p>
            <a:r>
              <a:rPr lang="en-US" sz="1600" i="1" dirty="0"/>
              <a:t>data cache for calibrated </a:t>
            </a:r>
            <a:r>
              <a:rPr lang="en-US" sz="1600" i="1" dirty="0" err="1"/>
              <a:t>MSes</a:t>
            </a:r>
            <a:r>
              <a:rPr lang="en-US" sz="1600" i="1" dirty="0"/>
              <a:t> (currently descoped for Pilot &amp; W1 by SSA) </a:t>
            </a:r>
          </a:p>
          <a:p>
            <a:r>
              <a:rPr lang="en-US" sz="1600" i="1" dirty="0"/>
              <a:t>Shorten the hold time on disk to ~ 2 weeks (would impact user experience, particularly for those with poor network connections)</a:t>
            </a:r>
          </a:p>
          <a:p>
            <a:pPr marL="0" indent="0">
              <a:buNone/>
            </a:pPr>
            <a:endParaRPr lang="en-US" sz="2000" dirty="0"/>
          </a:p>
        </p:txBody>
      </p:sp>
    </p:spTree>
    <p:extLst>
      <p:ext uri="{BB962C8B-B14F-4D97-AF65-F5344CB8AC3E}">
        <p14:creationId xmlns:p14="http://schemas.microsoft.com/office/powerpoint/2010/main" val="3933373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24165C-D0D8-6644-9728-41817806A9A3}"/>
              </a:ext>
            </a:extLst>
          </p:cNvPr>
          <p:cNvSpPr>
            <a:spLocks noGrp="1"/>
          </p:cNvSpPr>
          <p:nvPr>
            <p:ph type="body" sz="quarter" idx="10"/>
          </p:nvPr>
        </p:nvSpPr>
        <p:spPr/>
        <p:txBody>
          <a:bodyPr/>
          <a:lstStyle/>
          <a:p>
            <a:r>
              <a:rPr lang="en-US" dirty="0"/>
              <a:t>SRDP-310</a:t>
            </a:r>
          </a:p>
        </p:txBody>
      </p:sp>
      <p:sp>
        <p:nvSpPr>
          <p:cNvPr id="3" name="Text Placeholder 2">
            <a:extLst>
              <a:ext uri="{FF2B5EF4-FFF2-40B4-BE49-F238E27FC236}">
                <a16:creationId xmlns:a16="http://schemas.microsoft.com/office/drawing/2014/main" id="{6D8D4FAB-B0D6-234F-AF45-DC53C9543E9C}"/>
              </a:ext>
            </a:extLst>
          </p:cNvPr>
          <p:cNvSpPr>
            <a:spLocks noGrp="1"/>
          </p:cNvSpPr>
          <p:nvPr>
            <p:ph type="body" sz="quarter" idx="11"/>
          </p:nvPr>
        </p:nvSpPr>
        <p:spPr/>
        <p:txBody>
          <a:bodyPr/>
          <a:lstStyle/>
          <a:p>
            <a:r>
              <a:rPr lang="en-US" dirty="0"/>
              <a:t>Meeting frequency (C. Chandler)</a:t>
            </a:r>
          </a:p>
        </p:txBody>
      </p:sp>
      <p:sp>
        <p:nvSpPr>
          <p:cNvPr id="4" name="Text Placeholder 3">
            <a:extLst>
              <a:ext uri="{FF2B5EF4-FFF2-40B4-BE49-F238E27FC236}">
                <a16:creationId xmlns:a16="http://schemas.microsoft.com/office/drawing/2014/main" id="{1AB7134A-D67B-4346-9899-AD7F9FD2D590}"/>
              </a:ext>
            </a:extLst>
          </p:cNvPr>
          <p:cNvSpPr>
            <a:spLocks noGrp="1"/>
          </p:cNvSpPr>
          <p:nvPr>
            <p:ph type="body" sz="quarter" idx="12"/>
          </p:nvPr>
        </p:nvSpPr>
        <p:spPr/>
        <p:txBody>
          <a:bodyPr/>
          <a:lstStyle/>
          <a:p>
            <a:pPr marL="0" indent="0">
              <a:buNone/>
            </a:pPr>
            <a:r>
              <a:rPr lang="en-US" sz="1600" dirty="0"/>
              <a:t>“From experience with VLASS operations, it is necessary to meet much more often than once a week for 30mins. When we start an observing campaign, we meet twice a day, and I imagine that the DAs would require and appreciate much more interaction than Jira tickets and a weekly meeting.”</a:t>
            </a:r>
          </a:p>
          <a:p>
            <a:pPr marL="0" indent="0">
              <a:buNone/>
            </a:pPr>
            <a:r>
              <a:rPr lang="en-US" sz="1600" b="1" dirty="0"/>
              <a:t>Response (abridged): </a:t>
            </a:r>
            <a:r>
              <a:rPr lang="en-US" sz="1600" dirty="0"/>
              <a:t>ML discussed this with Drew when he was last in Socorro, and Drew thought a weekly meeting was fine (with the ability to Skype </a:t>
            </a:r>
            <a:r>
              <a:rPr lang="en-US" sz="1600" dirty="0" err="1"/>
              <a:t>etc</a:t>
            </a:r>
            <a:r>
              <a:rPr lang="en-US" sz="1600" dirty="0"/>
              <a:t> for further impromptu meetings as needed).</a:t>
            </a:r>
          </a:p>
          <a:p>
            <a:pPr marL="0" indent="0">
              <a:buNone/>
            </a:pPr>
            <a:r>
              <a:rPr lang="en-US" sz="1400" b="1" i="1" dirty="0"/>
              <a:t>Discussion “A Day in the Life of SRDP” (Wave 1)</a:t>
            </a:r>
          </a:p>
          <a:p>
            <a:r>
              <a:rPr lang="en-US" sz="1400" b="1" i="1" dirty="0"/>
              <a:t>NM: </a:t>
            </a:r>
            <a:r>
              <a:rPr lang="en-US" sz="1400" i="1" dirty="0"/>
              <a:t>About 8 EBs per day for calibration, of which 4-6 will be SRDP compliant, 50% of these will need some attention (extra flagging </a:t>
            </a:r>
            <a:r>
              <a:rPr lang="en-US" sz="1400" i="1" dirty="0" err="1"/>
              <a:t>etc</a:t>
            </a:r>
            <a:r>
              <a:rPr lang="en-US" sz="1400" i="1" dirty="0"/>
              <a:t>) and rerunning. </a:t>
            </a:r>
          </a:p>
          <a:p>
            <a:pPr marL="457200" lvl="1" indent="0">
              <a:buNone/>
            </a:pPr>
            <a:r>
              <a:rPr lang="en-US" sz="1200" b="1" i="1" dirty="0"/>
              <a:t>Expect 2-3 per week to need a scientist to examine them (particularly in the early days). Probably few enough in number to deal with in a weekly </a:t>
            </a:r>
            <a:r>
              <a:rPr lang="en-US" sz="1200" b="1" i="1" dirty="0" err="1"/>
              <a:t>meeting+emails</a:t>
            </a:r>
            <a:r>
              <a:rPr lang="en-US" sz="1200" b="1" i="1" dirty="0"/>
              <a:t> (may need to increase number of meetings though. Decide after pilot.)</a:t>
            </a:r>
          </a:p>
          <a:p>
            <a:r>
              <a:rPr lang="en-US" sz="1400" b="1" i="1" dirty="0" err="1"/>
              <a:t>Cville</a:t>
            </a:r>
            <a:r>
              <a:rPr lang="en-US" sz="1400" b="1" i="1" dirty="0"/>
              <a:t>: </a:t>
            </a:r>
            <a:r>
              <a:rPr lang="en-US" sz="1400" i="1" dirty="0"/>
              <a:t>About 2 jobs per day of optimized imaging. </a:t>
            </a:r>
          </a:p>
          <a:p>
            <a:pPr lvl="1"/>
            <a:r>
              <a:rPr lang="en-US" sz="1200" b="1" i="1" dirty="0"/>
              <a:t>Expect only ~1/week to need scientist attention. </a:t>
            </a:r>
          </a:p>
          <a:p>
            <a:r>
              <a:rPr lang="en-US" sz="1400" b="1" i="1" dirty="0"/>
              <a:t>Other operations tasks: </a:t>
            </a:r>
          </a:p>
          <a:p>
            <a:pPr lvl="1"/>
            <a:r>
              <a:rPr lang="en-US" sz="1200" i="1" dirty="0"/>
              <a:t>Metrics collection and reporting (once per week, with a major report out once per quarter). </a:t>
            </a:r>
          </a:p>
          <a:p>
            <a:pPr lvl="1"/>
            <a:r>
              <a:rPr lang="en-US" sz="1200" i="1" dirty="0" err="1"/>
              <a:t>Managment</a:t>
            </a:r>
            <a:r>
              <a:rPr lang="en-US" sz="1200" i="1" dirty="0"/>
              <a:t> of SRDP compute and storage resource use, and planning for the future. </a:t>
            </a:r>
          </a:p>
          <a:p>
            <a:pPr lvl="1"/>
            <a:r>
              <a:rPr lang="en-US" sz="1200" i="1" dirty="0"/>
              <a:t>Reporting problems with telescopes, pipelines and archives</a:t>
            </a:r>
          </a:p>
          <a:p>
            <a:pPr lvl="1"/>
            <a:r>
              <a:rPr lang="en-US" sz="1200" i="1" dirty="0"/>
              <a:t>Testing new versions of the SRDP software.</a:t>
            </a:r>
          </a:p>
          <a:p>
            <a:pPr lvl="1"/>
            <a:r>
              <a:rPr lang="en-US" sz="1200" i="1" dirty="0"/>
              <a:t>Answering helpdesk questions about SRDP products and arranging for reprocessing, if necessary.</a:t>
            </a:r>
          </a:p>
          <a:p>
            <a:pPr lvl="1"/>
            <a:r>
              <a:rPr lang="en-US" sz="1200" i="1" dirty="0"/>
              <a:t>Large project QA and ingest.</a:t>
            </a:r>
          </a:p>
          <a:p>
            <a:pPr marL="0" indent="0">
              <a:buNone/>
            </a:pPr>
            <a:endParaRPr lang="en-US" dirty="0"/>
          </a:p>
        </p:txBody>
      </p:sp>
    </p:spTree>
    <p:extLst>
      <p:ext uri="{BB962C8B-B14F-4D97-AF65-F5344CB8AC3E}">
        <p14:creationId xmlns:p14="http://schemas.microsoft.com/office/powerpoint/2010/main" val="1350222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F247BF-31AA-1740-B3C2-2D0D9C8785B3}"/>
              </a:ext>
            </a:extLst>
          </p:cNvPr>
          <p:cNvSpPr>
            <a:spLocks noGrp="1"/>
          </p:cNvSpPr>
          <p:nvPr>
            <p:ph type="body" sz="quarter" idx="10"/>
          </p:nvPr>
        </p:nvSpPr>
        <p:spPr/>
        <p:txBody>
          <a:bodyPr/>
          <a:lstStyle/>
          <a:p>
            <a:r>
              <a:rPr lang="en-US" dirty="0"/>
              <a:t>SRDP-319</a:t>
            </a:r>
          </a:p>
        </p:txBody>
      </p:sp>
      <p:sp>
        <p:nvSpPr>
          <p:cNvPr id="3" name="Text Placeholder 2">
            <a:extLst>
              <a:ext uri="{FF2B5EF4-FFF2-40B4-BE49-F238E27FC236}">
                <a16:creationId xmlns:a16="http://schemas.microsoft.com/office/drawing/2014/main" id="{2C1111D6-C30F-4D4F-8AD5-688F01CF41D4}"/>
              </a:ext>
            </a:extLst>
          </p:cNvPr>
          <p:cNvSpPr>
            <a:spLocks noGrp="1"/>
          </p:cNvSpPr>
          <p:nvPr>
            <p:ph type="body" sz="quarter" idx="11"/>
          </p:nvPr>
        </p:nvSpPr>
        <p:spPr/>
        <p:txBody>
          <a:bodyPr/>
          <a:lstStyle/>
          <a:p>
            <a:r>
              <a:rPr lang="en-US" dirty="0"/>
              <a:t>Remote processing recommendation (C. Chandler)</a:t>
            </a:r>
          </a:p>
        </p:txBody>
      </p:sp>
      <p:sp>
        <p:nvSpPr>
          <p:cNvPr id="4" name="Text Placeholder 3">
            <a:extLst>
              <a:ext uri="{FF2B5EF4-FFF2-40B4-BE49-F238E27FC236}">
                <a16:creationId xmlns:a16="http://schemas.microsoft.com/office/drawing/2014/main" id="{086D29DA-1B3B-7A49-9EF1-6A6AF5143C06}"/>
              </a:ext>
            </a:extLst>
          </p:cNvPr>
          <p:cNvSpPr>
            <a:spLocks noGrp="1"/>
          </p:cNvSpPr>
          <p:nvPr>
            <p:ph type="body" sz="quarter" idx="12"/>
          </p:nvPr>
        </p:nvSpPr>
        <p:spPr/>
        <p:txBody>
          <a:bodyPr/>
          <a:lstStyle/>
          <a:p>
            <a:pPr marL="0" indent="0">
              <a:buNone/>
            </a:pPr>
            <a:r>
              <a:rPr lang="en-US" sz="2000" dirty="0"/>
              <a:t>“In section 7.3, the idea is floated that non-NRAO resources may be trained in QA processes. Since none of these resources will be under NRAO control I highly recommend that this not be considered (at least, initially), otherwise we have no means of quality control.”</a:t>
            </a:r>
          </a:p>
          <a:p>
            <a:pPr marL="0" indent="0">
              <a:buNone/>
            </a:pPr>
            <a:r>
              <a:rPr lang="en-US" sz="2000" b="1" dirty="0"/>
              <a:t>Response (abridged):</a:t>
            </a:r>
            <a:r>
              <a:rPr lang="en-US" sz="2000" dirty="0"/>
              <a:t>The intention is that this would be part of the Radial project and that before handing the QA process over to someone external they would certainly need to be trained (and observed for a  period).</a:t>
            </a:r>
          </a:p>
          <a:p>
            <a:pPr marL="0" indent="0">
              <a:buNone/>
            </a:pPr>
            <a:r>
              <a:rPr lang="en-US" sz="2000" b="1" i="1" dirty="0"/>
              <a:t>Discussion: </a:t>
            </a:r>
            <a:r>
              <a:rPr lang="en-US" sz="2000" i="1" dirty="0"/>
              <a:t>Does QA have to be done by an NRAO employee (or a closely related org. such as JAO), or will the training and supervision of remote DAs be sufficient? (Note that one of the motivations of the Radial program is to train students at HBCUs in radio astronomy, and having them take on some DA tasks would be effective at this, so this decision may </a:t>
            </a:r>
            <a:r>
              <a:rPr lang="en-US" sz="2000" i="1"/>
              <a:t>be made at a higher level </a:t>
            </a:r>
            <a:r>
              <a:rPr lang="en-US" sz="2000" i="1" dirty="0"/>
              <a:t>than the SRDP project.)</a:t>
            </a:r>
            <a:endParaRPr lang="en-US" sz="2000" b="1" i="1" dirty="0"/>
          </a:p>
          <a:p>
            <a:pPr marL="0" indent="0">
              <a:buNone/>
            </a:pPr>
            <a:endParaRPr lang="en-US" dirty="0"/>
          </a:p>
        </p:txBody>
      </p:sp>
    </p:spTree>
    <p:extLst>
      <p:ext uri="{BB962C8B-B14F-4D97-AF65-F5344CB8AC3E}">
        <p14:creationId xmlns:p14="http://schemas.microsoft.com/office/powerpoint/2010/main" val="463833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250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AA003C-6EC2-174D-9531-343E11BEF95C}"/>
              </a:ext>
            </a:extLst>
          </p:cNvPr>
          <p:cNvSpPr>
            <a:spLocks noGrp="1"/>
          </p:cNvSpPr>
          <p:nvPr>
            <p:ph type="body" sz="quarter" idx="10"/>
          </p:nvPr>
        </p:nvSpPr>
        <p:spPr/>
        <p:txBody>
          <a:bodyPr/>
          <a:lstStyle/>
          <a:p>
            <a:r>
              <a:rPr lang="en-US" dirty="0"/>
              <a:t>SRDP-292</a:t>
            </a:r>
          </a:p>
        </p:txBody>
      </p:sp>
      <p:sp>
        <p:nvSpPr>
          <p:cNvPr id="3" name="Text Placeholder 2">
            <a:extLst>
              <a:ext uri="{FF2B5EF4-FFF2-40B4-BE49-F238E27FC236}">
                <a16:creationId xmlns:a16="http://schemas.microsoft.com/office/drawing/2014/main" id="{BE2F92B9-4B92-AD4A-A6EE-8DD4AF055284}"/>
              </a:ext>
            </a:extLst>
          </p:cNvPr>
          <p:cNvSpPr>
            <a:spLocks noGrp="1"/>
          </p:cNvSpPr>
          <p:nvPr>
            <p:ph type="body" sz="quarter" idx="11"/>
          </p:nvPr>
        </p:nvSpPr>
        <p:spPr/>
        <p:txBody>
          <a:bodyPr/>
          <a:lstStyle/>
          <a:p>
            <a:r>
              <a:rPr lang="en-US" dirty="0"/>
              <a:t>Section 5.1.4 - What is </a:t>
            </a:r>
            <a:r>
              <a:rPr lang="en-US" dirty="0" err="1"/>
              <a:t>realfast</a:t>
            </a:r>
            <a:r>
              <a:rPr lang="en-US" dirty="0"/>
              <a:t>?</a:t>
            </a:r>
          </a:p>
          <a:p>
            <a:endParaRPr lang="en-US" dirty="0"/>
          </a:p>
        </p:txBody>
      </p:sp>
      <p:sp>
        <p:nvSpPr>
          <p:cNvPr id="4" name="Text Placeholder 3">
            <a:extLst>
              <a:ext uri="{FF2B5EF4-FFF2-40B4-BE49-F238E27FC236}">
                <a16:creationId xmlns:a16="http://schemas.microsoft.com/office/drawing/2014/main" id="{4CA135D5-180E-9146-A77C-C39496227633}"/>
              </a:ext>
            </a:extLst>
          </p:cNvPr>
          <p:cNvSpPr>
            <a:spLocks noGrp="1"/>
          </p:cNvSpPr>
          <p:nvPr>
            <p:ph type="body" sz="quarter" idx="12"/>
          </p:nvPr>
        </p:nvSpPr>
        <p:spPr/>
        <p:txBody>
          <a:bodyPr/>
          <a:lstStyle/>
          <a:p>
            <a:pPr marL="57150" indent="0">
              <a:buNone/>
            </a:pPr>
            <a:r>
              <a:rPr lang="en-US" dirty="0"/>
              <a:t>“I must have missed a document but I don't see where "</a:t>
            </a:r>
            <a:r>
              <a:rPr lang="en-US" dirty="0" err="1"/>
              <a:t>realfast</a:t>
            </a:r>
            <a:r>
              <a:rPr lang="en-US" dirty="0"/>
              <a:t>" is defined in our current suite of documents to review.”</a:t>
            </a:r>
          </a:p>
          <a:p>
            <a:pPr marL="57150" indent="0">
              <a:buNone/>
            </a:pPr>
            <a:r>
              <a:rPr lang="en-US" sz="2000" b="1" dirty="0"/>
              <a:t>Response (abridged):</a:t>
            </a:r>
            <a:r>
              <a:rPr lang="en-US" sz="2000" dirty="0" err="1"/>
              <a:t>Realfast</a:t>
            </a:r>
            <a:r>
              <a:rPr lang="en-US" sz="2000" dirty="0"/>
              <a:t>, a commensal fast transient detection system for the VLA, will be operating by the start of the pilot. Ingest of </a:t>
            </a:r>
            <a:r>
              <a:rPr lang="en-US" sz="2000" dirty="0" err="1"/>
              <a:t>realfast</a:t>
            </a:r>
            <a:r>
              <a:rPr lang="en-US" sz="2000" dirty="0"/>
              <a:t> products into the archive are formally part of SRDP WF9 (large projects), though in practice the ingest will be managed by the </a:t>
            </a:r>
            <a:r>
              <a:rPr lang="en-US" sz="2000" dirty="0" err="1"/>
              <a:t>realfast</a:t>
            </a:r>
            <a:r>
              <a:rPr lang="en-US" sz="2000" dirty="0"/>
              <a:t> team. We expect minimal operational impact from this on the SRDP team.”</a:t>
            </a:r>
          </a:p>
          <a:p>
            <a:pPr marL="57150" indent="0">
              <a:buNone/>
            </a:pPr>
            <a:r>
              <a:rPr lang="en-US" sz="2000" b="1" dirty="0"/>
              <a:t>Discussion:</a:t>
            </a:r>
          </a:p>
          <a:p>
            <a:pPr marL="400050"/>
            <a:r>
              <a:rPr lang="en-US" sz="2000" dirty="0"/>
              <a:t>What is the role of SRDP in </a:t>
            </a:r>
            <a:r>
              <a:rPr lang="en-US" sz="2000" dirty="0" err="1"/>
              <a:t>realfast</a:t>
            </a:r>
            <a:r>
              <a:rPr lang="en-US" sz="2000" dirty="0"/>
              <a:t>?</a:t>
            </a:r>
          </a:p>
          <a:p>
            <a:pPr marL="800100" lvl="1"/>
            <a:r>
              <a:rPr lang="en-US" sz="1800" dirty="0"/>
              <a:t>Part of the objective of SRDP is to have large projects return data to the archive.</a:t>
            </a:r>
          </a:p>
          <a:p>
            <a:pPr marL="400050"/>
            <a:endParaRPr lang="en-US" sz="2000" dirty="0"/>
          </a:p>
        </p:txBody>
      </p:sp>
    </p:spTree>
    <p:extLst>
      <p:ext uri="{BB962C8B-B14F-4D97-AF65-F5344CB8AC3E}">
        <p14:creationId xmlns:p14="http://schemas.microsoft.com/office/powerpoint/2010/main" val="3085248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7D9355-1581-B049-8C18-3B6DE1DB406A}"/>
              </a:ext>
            </a:extLst>
          </p:cNvPr>
          <p:cNvSpPr>
            <a:spLocks noGrp="1"/>
          </p:cNvSpPr>
          <p:nvPr>
            <p:ph type="body" sz="quarter" idx="10"/>
          </p:nvPr>
        </p:nvSpPr>
        <p:spPr/>
        <p:txBody>
          <a:bodyPr/>
          <a:lstStyle/>
          <a:p>
            <a:r>
              <a:rPr lang="en-US" dirty="0"/>
              <a:t>SRDP-283</a:t>
            </a:r>
          </a:p>
        </p:txBody>
      </p:sp>
      <p:sp>
        <p:nvSpPr>
          <p:cNvPr id="3" name="Text Placeholder 2">
            <a:extLst>
              <a:ext uri="{FF2B5EF4-FFF2-40B4-BE49-F238E27FC236}">
                <a16:creationId xmlns:a16="http://schemas.microsoft.com/office/drawing/2014/main" id="{289CEE2F-2F6A-2D46-89BD-7E4D2D669B1C}"/>
              </a:ext>
            </a:extLst>
          </p:cNvPr>
          <p:cNvSpPr>
            <a:spLocks noGrp="1"/>
          </p:cNvSpPr>
          <p:nvPr>
            <p:ph type="body" sz="quarter" idx="11"/>
          </p:nvPr>
        </p:nvSpPr>
        <p:spPr/>
        <p:txBody>
          <a:bodyPr/>
          <a:lstStyle/>
          <a:p>
            <a:r>
              <a:rPr lang="en-US" dirty="0"/>
              <a:t>Scope of testing</a:t>
            </a:r>
          </a:p>
        </p:txBody>
      </p:sp>
      <p:sp>
        <p:nvSpPr>
          <p:cNvPr id="4" name="Text Placeholder 3">
            <a:extLst>
              <a:ext uri="{FF2B5EF4-FFF2-40B4-BE49-F238E27FC236}">
                <a16:creationId xmlns:a16="http://schemas.microsoft.com/office/drawing/2014/main" id="{C6075459-9FA8-2E4D-9550-FE211EFC823D}"/>
              </a:ext>
            </a:extLst>
          </p:cNvPr>
          <p:cNvSpPr>
            <a:spLocks noGrp="1"/>
          </p:cNvSpPr>
          <p:nvPr>
            <p:ph type="body" sz="quarter" idx="12"/>
          </p:nvPr>
        </p:nvSpPr>
        <p:spPr/>
        <p:txBody>
          <a:bodyPr/>
          <a:lstStyle/>
          <a:p>
            <a:pPr marL="0" indent="0">
              <a:buNone/>
            </a:pPr>
            <a:r>
              <a:rPr lang="en-US" dirty="0"/>
              <a:t>“Section 12.4 Capabilities that are initiated by a PI, or have explicit PI input, should be tested by sample PIs, not just by operations staff.”</a:t>
            </a:r>
          </a:p>
          <a:p>
            <a:pPr marL="0" indent="0">
              <a:buNone/>
            </a:pPr>
            <a:r>
              <a:rPr lang="en-US" sz="1800" b="1" dirty="0"/>
              <a:t>Response (abridged): </a:t>
            </a:r>
            <a:r>
              <a:rPr lang="en-US" sz="1800" dirty="0"/>
              <a:t>I think there are two aspects to this, heuristics testing, which should involve experienced ALMA and VLA PIs, and also operations testing, which should utilize accounts that only have user permissions to check that the user experience is as designed. Changes made to Sections 12.2:</a:t>
            </a:r>
          </a:p>
          <a:p>
            <a:pPr marL="0" indent="0">
              <a:buNone/>
            </a:pPr>
            <a:r>
              <a:rPr lang="en-US" sz="1800" dirty="0"/>
              <a:t>...These tests will be conducted under the auspices of SRDP, and testing will be led by the Project Scientist or their designee. They will include PIs of ALMA and VLA projects. The user experience with the workflow will be included in the testing.</a:t>
            </a:r>
          </a:p>
          <a:p>
            <a:pPr marL="0" indent="0">
              <a:buNone/>
            </a:pPr>
            <a:r>
              <a:rPr lang="en-US" sz="1800" dirty="0"/>
              <a:t>And 12.4:</a:t>
            </a:r>
          </a:p>
          <a:p>
            <a:pPr marL="0" indent="0">
              <a:buNone/>
            </a:pPr>
            <a:r>
              <a:rPr lang="en-US" sz="1800" dirty="0"/>
              <a:t>...Tests will include use of accounts with only user permissions to verify that the user experience is as designed.</a:t>
            </a:r>
          </a:p>
          <a:p>
            <a:pPr marL="0" indent="0">
              <a:buNone/>
            </a:pPr>
            <a:r>
              <a:rPr lang="en-US" sz="1800" dirty="0"/>
              <a:t> </a:t>
            </a:r>
          </a:p>
          <a:p>
            <a:pPr marL="0" indent="0">
              <a:buNone/>
            </a:pPr>
            <a:endParaRPr lang="en-US" dirty="0"/>
          </a:p>
        </p:txBody>
      </p:sp>
    </p:spTree>
    <p:extLst>
      <p:ext uri="{BB962C8B-B14F-4D97-AF65-F5344CB8AC3E}">
        <p14:creationId xmlns:p14="http://schemas.microsoft.com/office/powerpoint/2010/main" val="1871140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73762A-C96B-6148-BC13-A4E028C7EC0F}"/>
              </a:ext>
            </a:extLst>
          </p:cNvPr>
          <p:cNvSpPr>
            <a:spLocks noGrp="1"/>
          </p:cNvSpPr>
          <p:nvPr>
            <p:ph type="body" sz="quarter" idx="10"/>
          </p:nvPr>
        </p:nvSpPr>
        <p:spPr/>
        <p:txBody>
          <a:bodyPr/>
          <a:lstStyle/>
          <a:p>
            <a:r>
              <a:rPr lang="en-US" dirty="0"/>
              <a:t>Summary</a:t>
            </a:r>
          </a:p>
        </p:txBody>
      </p:sp>
      <p:sp>
        <p:nvSpPr>
          <p:cNvPr id="3" name="Text Placeholder 2">
            <a:extLst>
              <a:ext uri="{FF2B5EF4-FFF2-40B4-BE49-F238E27FC236}">
                <a16:creationId xmlns:a16="http://schemas.microsoft.com/office/drawing/2014/main" id="{17F28831-9BFA-B344-85E6-3CBA51EF1C13}"/>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C9C6B00D-7279-6A43-960D-E68164371F70}"/>
              </a:ext>
            </a:extLst>
          </p:cNvPr>
          <p:cNvSpPr>
            <a:spLocks noGrp="1"/>
          </p:cNvSpPr>
          <p:nvPr>
            <p:ph type="body" sz="quarter" idx="12"/>
          </p:nvPr>
        </p:nvSpPr>
        <p:spPr/>
        <p:txBody>
          <a:bodyPr/>
          <a:lstStyle/>
          <a:p>
            <a:r>
              <a:rPr lang="en-US" dirty="0"/>
              <a:t>51 RIDs submitted by review team + Lewis Ball</a:t>
            </a:r>
          </a:p>
          <a:p>
            <a:r>
              <a:rPr lang="en-US" dirty="0"/>
              <a:t>36 set to “Done”</a:t>
            </a:r>
          </a:p>
          <a:p>
            <a:r>
              <a:rPr lang="en-US" dirty="0"/>
              <a:t>4 post-review actions</a:t>
            </a:r>
          </a:p>
          <a:p>
            <a:r>
              <a:rPr lang="en-US" dirty="0"/>
              <a:t>This presentation covers issues flagged as needing discussion.</a:t>
            </a:r>
          </a:p>
          <a:p>
            <a:pPr marL="0" indent="0">
              <a:buNone/>
            </a:pPr>
            <a:endParaRPr lang="en-US" dirty="0"/>
          </a:p>
        </p:txBody>
      </p:sp>
    </p:spTree>
    <p:extLst>
      <p:ext uri="{BB962C8B-B14F-4D97-AF65-F5344CB8AC3E}">
        <p14:creationId xmlns:p14="http://schemas.microsoft.com/office/powerpoint/2010/main" val="558406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5B1940-F451-B441-BA43-20B87D1108E4}"/>
              </a:ext>
            </a:extLst>
          </p:cNvPr>
          <p:cNvSpPr>
            <a:spLocks noGrp="1"/>
          </p:cNvSpPr>
          <p:nvPr>
            <p:ph type="body" sz="quarter" idx="10"/>
          </p:nvPr>
        </p:nvSpPr>
        <p:spPr/>
        <p:txBody>
          <a:bodyPr/>
          <a:lstStyle/>
          <a:p>
            <a:r>
              <a:rPr lang="en-US" dirty="0"/>
              <a:t>Science concerns</a:t>
            </a:r>
          </a:p>
        </p:txBody>
      </p:sp>
      <p:sp>
        <p:nvSpPr>
          <p:cNvPr id="3" name="Text Placeholder 2">
            <a:extLst>
              <a:ext uri="{FF2B5EF4-FFF2-40B4-BE49-F238E27FC236}">
                <a16:creationId xmlns:a16="http://schemas.microsoft.com/office/drawing/2014/main" id="{686514D9-0853-F047-9DAB-30CE2A0A2D5E}"/>
              </a:ext>
            </a:extLst>
          </p:cNvPr>
          <p:cNvSpPr>
            <a:spLocks noGrp="1"/>
          </p:cNvSpPr>
          <p:nvPr>
            <p:ph type="body" sz="quarter" idx="11"/>
          </p:nvPr>
        </p:nvSpPr>
        <p:spPr>
          <a:xfrm>
            <a:off x="373040" y="670243"/>
            <a:ext cx="8636000" cy="618213"/>
          </a:xfrm>
        </p:spPr>
        <p:txBody>
          <a:bodyPr/>
          <a:lstStyle/>
          <a:p>
            <a:r>
              <a:rPr lang="en-US" sz="2400" dirty="0"/>
              <a:t>Issues relating to scientific staff effort and the evolution of SRDP capabilities</a:t>
            </a:r>
          </a:p>
        </p:txBody>
      </p:sp>
      <p:sp>
        <p:nvSpPr>
          <p:cNvPr id="4" name="Text Placeholder 3">
            <a:extLst>
              <a:ext uri="{FF2B5EF4-FFF2-40B4-BE49-F238E27FC236}">
                <a16:creationId xmlns:a16="http://schemas.microsoft.com/office/drawing/2014/main" id="{BC5DE1BA-73BD-2246-B2E2-C240C76DE4D7}"/>
              </a:ext>
            </a:extLst>
          </p:cNvPr>
          <p:cNvSpPr>
            <a:spLocks noGrp="1"/>
          </p:cNvSpPr>
          <p:nvPr>
            <p:ph type="body" sz="quarter" idx="12"/>
          </p:nvPr>
        </p:nvSpPr>
        <p:spPr>
          <a:xfrm>
            <a:off x="373040" y="1499190"/>
            <a:ext cx="8636000" cy="4393015"/>
          </a:xfrm>
        </p:spPr>
        <p:txBody>
          <a:bodyPr/>
          <a:lstStyle/>
          <a:p>
            <a:r>
              <a:rPr lang="en-US" dirty="0"/>
              <a:t>SRDP-285: Unrealistic/non-existent estimation of the role of the scientific staff in SRDP operations (A. </a:t>
            </a:r>
            <a:r>
              <a:rPr lang="en-US" dirty="0" err="1"/>
              <a:t>Remijan</a:t>
            </a:r>
            <a:r>
              <a:rPr lang="en-US" dirty="0"/>
              <a:t>)</a:t>
            </a:r>
          </a:p>
          <a:p>
            <a:r>
              <a:rPr lang="en-US" dirty="0"/>
              <a:t>SDRP-309:  VLA feedback (C. Chandler)</a:t>
            </a:r>
          </a:p>
          <a:p>
            <a:r>
              <a:rPr lang="en-US" dirty="0"/>
              <a:t>SRDP-314: Clarify what will be covered in each wave (C. Chandler)</a:t>
            </a:r>
          </a:p>
          <a:p>
            <a:r>
              <a:rPr lang="en-US" dirty="0"/>
              <a:t>SRDP-321: definition of science quality (C. Chandler)</a:t>
            </a:r>
          </a:p>
          <a:p>
            <a:pPr marL="0" indent="0">
              <a:buNone/>
            </a:pPr>
            <a:endParaRPr lang="en-US" dirty="0"/>
          </a:p>
          <a:p>
            <a:endParaRPr lang="en-US" dirty="0"/>
          </a:p>
        </p:txBody>
      </p:sp>
    </p:spTree>
    <p:extLst>
      <p:ext uri="{BB962C8B-B14F-4D97-AF65-F5344CB8AC3E}">
        <p14:creationId xmlns:p14="http://schemas.microsoft.com/office/powerpoint/2010/main" val="363228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713AF7-08D7-BC44-8124-6053CE766131}"/>
              </a:ext>
            </a:extLst>
          </p:cNvPr>
          <p:cNvSpPr>
            <a:spLocks noGrp="1"/>
          </p:cNvSpPr>
          <p:nvPr>
            <p:ph type="body" sz="quarter" idx="10"/>
          </p:nvPr>
        </p:nvSpPr>
        <p:spPr/>
        <p:txBody>
          <a:bodyPr/>
          <a:lstStyle/>
          <a:p>
            <a:r>
              <a:rPr lang="en-US" dirty="0"/>
              <a:t>SRDP-285</a:t>
            </a:r>
          </a:p>
        </p:txBody>
      </p:sp>
      <p:sp>
        <p:nvSpPr>
          <p:cNvPr id="3" name="Text Placeholder 2">
            <a:extLst>
              <a:ext uri="{FF2B5EF4-FFF2-40B4-BE49-F238E27FC236}">
                <a16:creationId xmlns:a16="http://schemas.microsoft.com/office/drawing/2014/main" id="{996F24FC-2131-EB44-925F-8EADFBA09FD2}"/>
              </a:ext>
            </a:extLst>
          </p:cNvPr>
          <p:cNvSpPr>
            <a:spLocks noGrp="1"/>
          </p:cNvSpPr>
          <p:nvPr>
            <p:ph type="body" sz="quarter" idx="11"/>
          </p:nvPr>
        </p:nvSpPr>
        <p:spPr>
          <a:xfrm>
            <a:off x="373040" y="622946"/>
            <a:ext cx="8636000" cy="748654"/>
          </a:xfrm>
        </p:spPr>
        <p:txBody>
          <a:bodyPr/>
          <a:lstStyle/>
          <a:p>
            <a:r>
              <a:rPr lang="en-US" sz="2000" dirty="0"/>
              <a:t>Unrealistic/non-existent estimation of the role of the scientific staff in SRDP operations</a:t>
            </a:r>
          </a:p>
        </p:txBody>
      </p:sp>
      <p:sp>
        <p:nvSpPr>
          <p:cNvPr id="4" name="Text Placeholder 3">
            <a:extLst>
              <a:ext uri="{FF2B5EF4-FFF2-40B4-BE49-F238E27FC236}">
                <a16:creationId xmlns:a16="http://schemas.microsoft.com/office/drawing/2014/main" id="{CAF4257E-6DC3-C54E-B94D-427BD601E2B7}"/>
              </a:ext>
            </a:extLst>
          </p:cNvPr>
          <p:cNvSpPr>
            <a:spLocks noGrp="1"/>
          </p:cNvSpPr>
          <p:nvPr>
            <p:ph type="body" sz="quarter" idx="12"/>
          </p:nvPr>
        </p:nvSpPr>
        <p:spPr>
          <a:xfrm>
            <a:off x="373040" y="1467293"/>
            <a:ext cx="8636000" cy="4338084"/>
          </a:xfrm>
        </p:spPr>
        <p:txBody>
          <a:bodyPr/>
          <a:lstStyle/>
          <a:p>
            <a:pPr marL="0" indent="0">
              <a:buNone/>
            </a:pPr>
            <a:r>
              <a:rPr lang="en-US" sz="1800" dirty="0"/>
              <a:t>“The only place where scientist involvement is described in the operations plan is in WF2 in section 8.1.  I think this grossly underestimates the role of the scientific staff in SRDP operations.  Especially during the Pilot and Wave 1, support will be needed from the scientific staff in order to help in operations.”</a:t>
            </a:r>
          </a:p>
          <a:p>
            <a:pPr marL="0" indent="0">
              <a:buNone/>
            </a:pPr>
            <a:r>
              <a:rPr lang="en-US" sz="1600" b="1" dirty="0"/>
              <a:t>Response</a:t>
            </a:r>
            <a:r>
              <a:rPr lang="en-US" sz="1600" b="1" dirty="0">
                <a:sym typeface="Wingdings" pitchFamily="2" charset="2"/>
              </a:rPr>
              <a:t> (Section 6.3) – scientist effort added: </a:t>
            </a:r>
            <a:r>
              <a:rPr lang="en-US" sz="1600" dirty="0"/>
              <a:t>Scientist effort to help with SRDP operations (for the data analysts to consult if they have questions about QA, and also for responding to user queries that lie beyond a DA’s expertise) is estimated at 10% of the DA effort (based on NA ALMA data processing operations). For the Pilot and Wave 1, scientist effort in Socorro has been identified, and the Operations Manager will provide science support in Charlottesville. Any further resource needs will be assessed at the review of Wave 1 operations.</a:t>
            </a:r>
          </a:p>
          <a:p>
            <a:pPr marL="0" indent="0">
              <a:buNone/>
            </a:pPr>
            <a:r>
              <a:rPr lang="en-US" sz="1600" b="1" i="1" dirty="0"/>
              <a:t>Discussion: </a:t>
            </a:r>
          </a:p>
          <a:p>
            <a:r>
              <a:rPr lang="en-US" sz="1600" i="1" dirty="0"/>
              <a:t>10% based on ALMA NA data processing ops, realistic? </a:t>
            </a:r>
          </a:p>
          <a:p>
            <a:pPr lvl="1"/>
            <a:r>
              <a:rPr lang="en-US" sz="1400" i="1" dirty="0"/>
              <a:t>SRDP will promise science quality imaging, so a higher bar.</a:t>
            </a:r>
          </a:p>
          <a:p>
            <a:pPr lvl="1"/>
            <a:r>
              <a:rPr lang="en-US" sz="1400" i="1" dirty="0"/>
              <a:t>However, most scientist effort in NA data processing was for difficult manual data processing that SRDP will not attempt.</a:t>
            </a:r>
          </a:p>
          <a:p>
            <a:r>
              <a:rPr lang="en-US" sz="1600" i="1" dirty="0"/>
              <a:t>Scientist effort for SRDP in NM is assigned by the Head of SUS, in Charlottesville it is expected that the Operations Manager will provide the science support, at least initially.</a:t>
            </a:r>
          </a:p>
          <a:p>
            <a:pPr marL="0" indent="0">
              <a:buNone/>
            </a:pPr>
            <a:endParaRPr lang="en-US" sz="1600" dirty="0"/>
          </a:p>
          <a:p>
            <a:pPr marL="0" indent="0">
              <a:buNone/>
            </a:pPr>
            <a:endParaRPr lang="en-US" dirty="0"/>
          </a:p>
        </p:txBody>
      </p:sp>
    </p:spTree>
    <p:extLst>
      <p:ext uri="{BB962C8B-B14F-4D97-AF65-F5344CB8AC3E}">
        <p14:creationId xmlns:p14="http://schemas.microsoft.com/office/powerpoint/2010/main" val="1260518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9B9958-54CC-2445-B7C3-4DD2DB916AA4}"/>
              </a:ext>
            </a:extLst>
          </p:cNvPr>
          <p:cNvSpPr>
            <a:spLocks noGrp="1"/>
          </p:cNvSpPr>
          <p:nvPr>
            <p:ph type="body" sz="quarter" idx="10"/>
          </p:nvPr>
        </p:nvSpPr>
        <p:spPr/>
        <p:txBody>
          <a:bodyPr/>
          <a:lstStyle/>
          <a:p>
            <a:r>
              <a:rPr lang="en-US" dirty="0"/>
              <a:t>SRDP-309</a:t>
            </a:r>
          </a:p>
        </p:txBody>
      </p:sp>
      <p:sp>
        <p:nvSpPr>
          <p:cNvPr id="3" name="Text Placeholder 2">
            <a:extLst>
              <a:ext uri="{FF2B5EF4-FFF2-40B4-BE49-F238E27FC236}">
                <a16:creationId xmlns:a16="http://schemas.microsoft.com/office/drawing/2014/main" id="{2E89D48E-13E9-894F-908B-C5118A4BA824}"/>
              </a:ext>
            </a:extLst>
          </p:cNvPr>
          <p:cNvSpPr>
            <a:spLocks noGrp="1"/>
          </p:cNvSpPr>
          <p:nvPr>
            <p:ph type="body" sz="quarter" idx="11"/>
          </p:nvPr>
        </p:nvSpPr>
        <p:spPr/>
        <p:txBody>
          <a:bodyPr/>
          <a:lstStyle/>
          <a:p>
            <a:r>
              <a:rPr lang="en-US" dirty="0"/>
              <a:t>VLA feedback</a:t>
            </a:r>
          </a:p>
        </p:txBody>
      </p:sp>
      <p:sp>
        <p:nvSpPr>
          <p:cNvPr id="4" name="Text Placeholder 3">
            <a:extLst>
              <a:ext uri="{FF2B5EF4-FFF2-40B4-BE49-F238E27FC236}">
                <a16:creationId xmlns:a16="http://schemas.microsoft.com/office/drawing/2014/main" id="{EC5CCDD9-F745-BB46-A630-9A77B4500B38}"/>
              </a:ext>
            </a:extLst>
          </p:cNvPr>
          <p:cNvSpPr>
            <a:spLocks noGrp="1"/>
          </p:cNvSpPr>
          <p:nvPr>
            <p:ph type="body" sz="quarter" idx="12"/>
          </p:nvPr>
        </p:nvSpPr>
        <p:spPr/>
        <p:txBody>
          <a:bodyPr/>
          <a:lstStyle/>
          <a:p>
            <a:pPr marL="0" indent="0">
              <a:buNone/>
            </a:pPr>
            <a:r>
              <a:rPr lang="en-US" dirty="0"/>
              <a:t>“It is not clear whose responsibility it is to attend the weekly Thursday meeting to provide feedback from the pipeline to the VLA observatory staff.”</a:t>
            </a:r>
          </a:p>
          <a:p>
            <a:pPr marL="0" indent="0">
              <a:buNone/>
            </a:pPr>
            <a:r>
              <a:rPr lang="en-US" sz="2000" b="1" dirty="0"/>
              <a:t>Response: </a:t>
            </a:r>
            <a:r>
              <a:rPr lang="en-US" sz="2000" dirty="0"/>
              <a:t>The head of Science User Support in Socorro collates feedback from the data analysts and presents any issues at these meetings.</a:t>
            </a:r>
          </a:p>
          <a:p>
            <a:pPr marL="0" indent="0">
              <a:buNone/>
            </a:pPr>
            <a:r>
              <a:rPr lang="en-US" b="1" i="1" dirty="0"/>
              <a:t>Discussion </a:t>
            </a:r>
          </a:p>
          <a:p>
            <a:r>
              <a:rPr lang="en-US" sz="2000" i="1" dirty="0"/>
              <a:t>If the head of SUS is to represent SRDP at the weekly meetings this needs to be included in the required </a:t>
            </a:r>
            <a:r>
              <a:rPr lang="en-US" sz="2000" i="1" dirty="0" err="1"/>
              <a:t>scistaff</a:t>
            </a:r>
            <a:r>
              <a:rPr lang="en-US" sz="2000" i="1" dirty="0"/>
              <a:t> effort. </a:t>
            </a:r>
          </a:p>
          <a:p>
            <a:r>
              <a:rPr lang="en-US" sz="2000" i="1" dirty="0"/>
              <a:t>Will there be many more issues seen as a result of SRDP than are already caught in the first calibration run? Head of SUS already attends to report these.</a:t>
            </a:r>
            <a:endParaRPr lang="en-US" sz="2000" dirty="0"/>
          </a:p>
        </p:txBody>
      </p:sp>
    </p:spTree>
    <p:extLst>
      <p:ext uri="{BB962C8B-B14F-4D97-AF65-F5344CB8AC3E}">
        <p14:creationId xmlns:p14="http://schemas.microsoft.com/office/powerpoint/2010/main" val="3641172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281538-DE32-F549-A2D0-B2F1914E2B30}"/>
              </a:ext>
            </a:extLst>
          </p:cNvPr>
          <p:cNvSpPr>
            <a:spLocks noGrp="1"/>
          </p:cNvSpPr>
          <p:nvPr>
            <p:ph type="body" sz="quarter" idx="10"/>
          </p:nvPr>
        </p:nvSpPr>
        <p:spPr/>
        <p:txBody>
          <a:bodyPr/>
          <a:lstStyle/>
          <a:p>
            <a:r>
              <a:rPr lang="en-US" dirty="0"/>
              <a:t>SRDP-314</a:t>
            </a:r>
          </a:p>
        </p:txBody>
      </p:sp>
      <p:sp>
        <p:nvSpPr>
          <p:cNvPr id="3" name="Text Placeholder 2">
            <a:extLst>
              <a:ext uri="{FF2B5EF4-FFF2-40B4-BE49-F238E27FC236}">
                <a16:creationId xmlns:a16="http://schemas.microsoft.com/office/drawing/2014/main" id="{6DDD55E8-DB03-514A-8A87-138875AACFE2}"/>
              </a:ext>
            </a:extLst>
          </p:cNvPr>
          <p:cNvSpPr>
            <a:spLocks noGrp="1"/>
          </p:cNvSpPr>
          <p:nvPr>
            <p:ph type="body" sz="quarter" idx="11"/>
          </p:nvPr>
        </p:nvSpPr>
        <p:spPr/>
        <p:txBody>
          <a:bodyPr/>
          <a:lstStyle/>
          <a:p>
            <a:r>
              <a:rPr lang="en-US" dirty="0"/>
              <a:t>Clarify what will be covered in each wave</a:t>
            </a:r>
          </a:p>
        </p:txBody>
      </p:sp>
      <p:sp>
        <p:nvSpPr>
          <p:cNvPr id="4" name="Text Placeholder 3">
            <a:extLst>
              <a:ext uri="{FF2B5EF4-FFF2-40B4-BE49-F238E27FC236}">
                <a16:creationId xmlns:a16="http://schemas.microsoft.com/office/drawing/2014/main" id="{FC803522-25FF-A949-AF32-DE732195F5D8}"/>
              </a:ext>
            </a:extLst>
          </p:cNvPr>
          <p:cNvSpPr>
            <a:spLocks noGrp="1"/>
          </p:cNvSpPr>
          <p:nvPr>
            <p:ph type="body" sz="quarter" idx="12"/>
          </p:nvPr>
        </p:nvSpPr>
        <p:spPr/>
        <p:txBody>
          <a:bodyPr/>
          <a:lstStyle/>
          <a:p>
            <a:pPr marL="0" indent="0">
              <a:buNone/>
            </a:pPr>
            <a:r>
              <a:rPr lang="en-US" sz="2000" dirty="0"/>
              <a:t>“It was not at all clear what is to be covered in the different waves described. For example, where to spectroscopy and polarimetry for the VLA appear? Do these more complex observations require additional resources for the QA? The plan seems to assume that wave 2 = steady state, but I foresee considerable more effort needed unless a lot of automated QA is developed, which is not described.”</a:t>
            </a:r>
          </a:p>
          <a:p>
            <a:pPr marL="0" indent="0">
              <a:buNone/>
            </a:pPr>
            <a:r>
              <a:rPr lang="en-US" sz="1800" b="1" dirty="0"/>
              <a:t>Response (abridged): </a:t>
            </a:r>
            <a:r>
              <a:rPr lang="en-US" sz="1800" dirty="0"/>
              <a:t>SRDP operations will execute the pipeline capabilities in each Wave as they become available. The capabilities roadmap for the pipeline is yet to be developed, and will be the responsibility of the SRDP Project Scientist, with advice from the SRDP Stakeholders Committee. ….I agree we will need to be cautious that introducing new capabilities comes with improvements to the pipeline and weblog that ensure that QA does not become significantly more burdensome.</a:t>
            </a:r>
          </a:p>
          <a:p>
            <a:pPr marL="0" indent="0">
              <a:buNone/>
            </a:pPr>
            <a:r>
              <a:rPr lang="en-US" sz="1800" b="1" i="1" dirty="0"/>
              <a:t>Discussion: </a:t>
            </a:r>
          </a:p>
          <a:p>
            <a:r>
              <a:rPr lang="en-US" sz="1800" i="1" dirty="0"/>
              <a:t>Feed back of concerns over QA difficulty into the SRDP pipeline capabilities roadmap. </a:t>
            </a:r>
          </a:p>
        </p:txBody>
      </p:sp>
    </p:spTree>
    <p:extLst>
      <p:ext uri="{BB962C8B-B14F-4D97-AF65-F5344CB8AC3E}">
        <p14:creationId xmlns:p14="http://schemas.microsoft.com/office/powerpoint/2010/main" val="2235056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990064-3B88-2545-A273-1E3D4D4907E0}"/>
              </a:ext>
            </a:extLst>
          </p:cNvPr>
          <p:cNvSpPr>
            <a:spLocks noGrp="1"/>
          </p:cNvSpPr>
          <p:nvPr>
            <p:ph type="body" sz="quarter" idx="10"/>
          </p:nvPr>
        </p:nvSpPr>
        <p:spPr/>
        <p:txBody>
          <a:bodyPr/>
          <a:lstStyle/>
          <a:p>
            <a:r>
              <a:rPr lang="en-US" dirty="0"/>
              <a:t>SRDP-321</a:t>
            </a:r>
          </a:p>
        </p:txBody>
      </p:sp>
      <p:sp>
        <p:nvSpPr>
          <p:cNvPr id="3" name="Text Placeholder 2">
            <a:extLst>
              <a:ext uri="{FF2B5EF4-FFF2-40B4-BE49-F238E27FC236}">
                <a16:creationId xmlns:a16="http://schemas.microsoft.com/office/drawing/2014/main" id="{81F3DDD1-6D08-A943-AD94-85EF1E6B6F4C}"/>
              </a:ext>
            </a:extLst>
          </p:cNvPr>
          <p:cNvSpPr>
            <a:spLocks noGrp="1"/>
          </p:cNvSpPr>
          <p:nvPr>
            <p:ph type="body" sz="quarter" idx="11"/>
          </p:nvPr>
        </p:nvSpPr>
        <p:spPr/>
        <p:txBody>
          <a:bodyPr/>
          <a:lstStyle/>
          <a:p>
            <a:r>
              <a:rPr lang="en-US" dirty="0"/>
              <a:t>Definition of science quality</a:t>
            </a:r>
          </a:p>
        </p:txBody>
      </p:sp>
      <p:sp>
        <p:nvSpPr>
          <p:cNvPr id="4" name="Text Placeholder 3">
            <a:extLst>
              <a:ext uri="{FF2B5EF4-FFF2-40B4-BE49-F238E27FC236}">
                <a16:creationId xmlns:a16="http://schemas.microsoft.com/office/drawing/2014/main" id="{084A5358-A05F-0347-8AB3-319B5764F3E9}"/>
              </a:ext>
            </a:extLst>
          </p:cNvPr>
          <p:cNvSpPr>
            <a:spLocks noGrp="1"/>
          </p:cNvSpPr>
          <p:nvPr>
            <p:ph type="body" sz="quarter" idx="12"/>
          </p:nvPr>
        </p:nvSpPr>
        <p:spPr/>
        <p:txBody>
          <a:bodyPr/>
          <a:lstStyle/>
          <a:p>
            <a:pPr marL="0" indent="0">
              <a:buNone/>
            </a:pPr>
            <a:r>
              <a:rPr lang="en-US" dirty="0"/>
              <a:t>“In section 8.1 the concept of a calibration or image being of "science quality" or a "scientifically-valid result" is introduced, but there is no mention of who or how the decision that something is of science quality is made. Nominally, I would think that this requires the input of a scientist, but as mentioned elsewhere, such resources have not been evaluated.”</a:t>
            </a:r>
          </a:p>
          <a:p>
            <a:pPr marL="0" indent="0">
              <a:buNone/>
            </a:pPr>
            <a:r>
              <a:rPr lang="en-US" b="1" dirty="0"/>
              <a:t>Response:</a:t>
            </a:r>
            <a:r>
              <a:rPr lang="en-US" dirty="0"/>
              <a:t> Scientist resources have now been added (Section 6.3). </a:t>
            </a:r>
          </a:p>
          <a:p>
            <a:pPr marL="0" indent="0">
              <a:buNone/>
            </a:pPr>
            <a:r>
              <a:rPr lang="en-US" b="1" i="1" dirty="0"/>
              <a:t>Discussion:</a:t>
            </a:r>
            <a:r>
              <a:rPr lang="en-US" i="1" dirty="0"/>
              <a:t> </a:t>
            </a:r>
            <a:r>
              <a:rPr lang="en-US" sz="2000" i="1" dirty="0"/>
              <a:t>Who decides if a product is science ready? Does this need scientist effort?</a:t>
            </a:r>
          </a:p>
          <a:p>
            <a:r>
              <a:rPr lang="en-US" sz="2000" i="1" dirty="0"/>
              <a:t>We certainly need a clear set of QA standards that SRDP products will be held to, written by scientists (post-review action, SRDP-289).</a:t>
            </a:r>
          </a:p>
          <a:p>
            <a:r>
              <a:rPr lang="en-US" sz="2000" i="1" dirty="0"/>
              <a:t>Could implementation of those standards, once written, be left to DAs? </a:t>
            </a:r>
          </a:p>
          <a:p>
            <a:pPr marL="0" indent="0">
              <a:buNone/>
            </a:pPr>
            <a:endParaRPr lang="en-US" dirty="0"/>
          </a:p>
        </p:txBody>
      </p:sp>
    </p:spTree>
    <p:extLst>
      <p:ext uri="{BB962C8B-B14F-4D97-AF65-F5344CB8AC3E}">
        <p14:creationId xmlns:p14="http://schemas.microsoft.com/office/powerpoint/2010/main" val="373531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B41F04-B3FB-3F41-8F02-563386518C00}"/>
              </a:ext>
            </a:extLst>
          </p:cNvPr>
          <p:cNvSpPr>
            <a:spLocks noGrp="1"/>
          </p:cNvSpPr>
          <p:nvPr>
            <p:ph type="body" sz="quarter" idx="10"/>
          </p:nvPr>
        </p:nvSpPr>
        <p:spPr/>
        <p:txBody>
          <a:bodyPr/>
          <a:lstStyle/>
          <a:p>
            <a:r>
              <a:rPr lang="en-US" dirty="0"/>
              <a:t>Data analyst intervention in the workflows</a:t>
            </a:r>
          </a:p>
        </p:txBody>
      </p:sp>
      <p:sp>
        <p:nvSpPr>
          <p:cNvPr id="3" name="Text Placeholder 2">
            <a:extLst>
              <a:ext uri="{FF2B5EF4-FFF2-40B4-BE49-F238E27FC236}">
                <a16:creationId xmlns:a16="http://schemas.microsoft.com/office/drawing/2014/main" id="{8D7230A2-2215-044A-968A-046EECAEB9F2}"/>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9E695159-F603-B943-8AF9-571864AE6AC3}"/>
              </a:ext>
            </a:extLst>
          </p:cNvPr>
          <p:cNvSpPr>
            <a:spLocks noGrp="1"/>
          </p:cNvSpPr>
          <p:nvPr>
            <p:ph type="body" sz="quarter" idx="12"/>
          </p:nvPr>
        </p:nvSpPr>
        <p:spPr/>
        <p:txBody>
          <a:bodyPr/>
          <a:lstStyle/>
          <a:p>
            <a:r>
              <a:rPr lang="en-US" dirty="0"/>
              <a:t>SRDP-286: DA vs. user defined parameters (A. </a:t>
            </a:r>
            <a:r>
              <a:rPr lang="en-US" dirty="0" err="1"/>
              <a:t>Remijan</a:t>
            </a:r>
            <a:r>
              <a:rPr lang="en-US" dirty="0"/>
              <a:t>)</a:t>
            </a:r>
          </a:p>
          <a:p>
            <a:r>
              <a:rPr lang="en-US" dirty="0"/>
              <a:t>SRDP-284 - Inconsistency in WF3 and WF6 regarding user initiated optimized imaging and recalibration. (Marked as “done” pending this discussion.)</a:t>
            </a:r>
          </a:p>
        </p:txBody>
      </p:sp>
    </p:spTree>
    <p:extLst>
      <p:ext uri="{BB962C8B-B14F-4D97-AF65-F5344CB8AC3E}">
        <p14:creationId xmlns:p14="http://schemas.microsoft.com/office/powerpoint/2010/main" val="4115039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8FDD7-4454-4345-ADDE-849F97A822F1}"/>
              </a:ext>
            </a:extLst>
          </p:cNvPr>
          <p:cNvSpPr>
            <a:spLocks noGrp="1"/>
          </p:cNvSpPr>
          <p:nvPr>
            <p:ph type="body" sz="quarter" idx="10"/>
          </p:nvPr>
        </p:nvSpPr>
        <p:spPr/>
        <p:txBody>
          <a:bodyPr/>
          <a:lstStyle/>
          <a:p>
            <a:r>
              <a:rPr lang="en-US" dirty="0"/>
              <a:t>SRDP-286</a:t>
            </a:r>
          </a:p>
        </p:txBody>
      </p:sp>
      <p:sp>
        <p:nvSpPr>
          <p:cNvPr id="3" name="Text Placeholder 2">
            <a:extLst>
              <a:ext uri="{FF2B5EF4-FFF2-40B4-BE49-F238E27FC236}">
                <a16:creationId xmlns:a16="http://schemas.microsoft.com/office/drawing/2014/main" id="{F34881D6-54EB-8C4D-9921-CFCDB0E094FC}"/>
              </a:ext>
            </a:extLst>
          </p:cNvPr>
          <p:cNvSpPr>
            <a:spLocks noGrp="1"/>
          </p:cNvSpPr>
          <p:nvPr>
            <p:ph type="body" sz="quarter" idx="11"/>
          </p:nvPr>
        </p:nvSpPr>
        <p:spPr/>
        <p:txBody>
          <a:bodyPr/>
          <a:lstStyle/>
          <a:p>
            <a:r>
              <a:rPr lang="en-US" dirty="0"/>
              <a:t>DA vs. user defined parameters</a:t>
            </a:r>
          </a:p>
        </p:txBody>
      </p:sp>
      <p:sp>
        <p:nvSpPr>
          <p:cNvPr id="4" name="Text Placeholder 3">
            <a:extLst>
              <a:ext uri="{FF2B5EF4-FFF2-40B4-BE49-F238E27FC236}">
                <a16:creationId xmlns:a16="http://schemas.microsoft.com/office/drawing/2014/main" id="{BA8C5FFE-E686-1C4C-9DE3-FAB78370A44C}"/>
              </a:ext>
            </a:extLst>
          </p:cNvPr>
          <p:cNvSpPr>
            <a:spLocks noGrp="1"/>
          </p:cNvSpPr>
          <p:nvPr>
            <p:ph type="body" sz="quarter" idx="12"/>
          </p:nvPr>
        </p:nvSpPr>
        <p:spPr/>
        <p:txBody>
          <a:bodyPr/>
          <a:lstStyle/>
          <a:p>
            <a:pPr marL="0" indent="0">
              <a:buNone/>
            </a:pPr>
            <a:r>
              <a:rPr lang="en-US" sz="2000" dirty="0"/>
              <a:t>“It is described that the DAs will "suggest changes to the parameters if it is clear that doing so will improve the results."  I find this in contradiction to WF3 and WF6 where the user has requested re-imaging or calibration.  Wouldn't the user be the most informed on how the parameters should be changed to improve the results.”</a:t>
            </a:r>
          </a:p>
          <a:p>
            <a:pPr marL="0" indent="0">
              <a:buNone/>
            </a:pPr>
            <a:r>
              <a:rPr lang="en-US" b="1" dirty="0"/>
              <a:t>Response:</a:t>
            </a:r>
            <a:r>
              <a:rPr lang="en-US" dirty="0"/>
              <a:t> </a:t>
            </a:r>
            <a:r>
              <a:rPr lang="en-US" sz="2000" dirty="0"/>
              <a:t>(ML) I still would like to keep this statement in here - many of our users will not necessarily be very experienced, and input from the DAs might be very valuable.</a:t>
            </a:r>
          </a:p>
          <a:p>
            <a:pPr marL="0" indent="0">
              <a:buNone/>
            </a:pPr>
            <a:r>
              <a:rPr lang="en-US" sz="2000" b="1" dirty="0"/>
              <a:t>Meeting topic:  </a:t>
            </a:r>
            <a:r>
              <a:rPr lang="en-US" sz="2000" dirty="0"/>
              <a:t>(AR)</a:t>
            </a:r>
            <a:r>
              <a:rPr lang="en-US" sz="2000" b="1" dirty="0"/>
              <a:t> </a:t>
            </a:r>
            <a:r>
              <a:rPr lang="en-US" sz="2000" dirty="0"/>
              <a:t>I would like further discussion on this point as I feel there is a disconnect between normal DA operations and what SRDP would be asking the DAs to assess in the workflows.</a:t>
            </a:r>
          </a:p>
          <a:p>
            <a:pPr marL="0" indent="0">
              <a:buNone/>
            </a:pPr>
            <a:r>
              <a:rPr lang="en-US" sz="2000" b="1" i="1" dirty="0"/>
              <a:t>Question for discussion: </a:t>
            </a:r>
            <a:r>
              <a:rPr lang="en-US" sz="2000" i="1" dirty="0"/>
              <a:t>What should be the role (if any) of DAs in helping/advising users in the user-initiated imaging and calibration workflows?</a:t>
            </a:r>
          </a:p>
          <a:p>
            <a:pPr marL="0" indent="0">
              <a:buNone/>
            </a:pPr>
            <a:endParaRPr lang="en-US" sz="2000" dirty="0"/>
          </a:p>
          <a:p>
            <a:pPr marL="0" indent="0">
              <a:buNone/>
            </a:pPr>
            <a:endParaRPr lang="en-US" dirty="0"/>
          </a:p>
        </p:txBody>
      </p:sp>
    </p:spTree>
    <p:extLst>
      <p:ext uri="{BB962C8B-B14F-4D97-AF65-F5344CB8AC3E}">
        <p14:creationId xmlns:p14="http://schemas.microsoft.com/office/powerpoint/2010/main" val="528396223"/>
      </p:ext>
    </p:extLst>
  </p:cSld>
  <p:clrMapOvr>
    <a:masterClrMapping/>
  </p:clrMapOvr>
</p:sld>
</file>

<file path=ppt/theme/theme1.xml><?xml version="1.0" encoding="utf-8"?>
<a:theme xmlns:a="http://schemas.openxmlformats.org/drawingml/2006/main" name="AUIBoard_Oct201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AUIBoard_Mar2018_NRAO_XXX_v2.potx" id="{324494FB-275A-423C-8639-77BC87B79CEF}" vid="{F6B013C2-7053-44F9-B39F-D8CB9CA864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AUIBoard_Mar2018_NRAO_XXX_v2</Template>
  <TotalTime>1929</TotalTime>
  <Words>1351</Words>
  <Application>Microsoft Macintosh PowerPoint</Application>
  <PresentationFormat>On-screen Show (4:3)</PresentationFormat>
  <Paragraphs>102</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Gill Sans Light</vt:lpstr>
      <vt:lpstr>Gill Sans MT</vt:lpstr>
      <vt:lpstr>AUIBoard_Oct2015_template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NRAO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Beasley</dc:creator>
  <cp:lastModifiedBy>Microsoft Office User</cp:lastModifiedBy>
  <cp:revision>49</cp:revision>
  <cp:lastPrinted>2019-03-27T20:04:21Z</cp:lastPrinted>
  <dcterms:created xsi:type="dcterms:W3CDTF">2018-03-14T19:38:53Z</dcterms:created>
  <dcterms:modified xsi:type="dcterms:W3CDTF">2019-03-27T20:18:07Z</dcterms:modified>
</cp:coreProperties>
</file>