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56" r:id="rId2"/>
    <p:sldId id="284" r:id="rId3"/>
    <p:sldId id="286" r:id="rId4"/>
    <p:sldId id="287" r:id="rId5"/>
    <p:sldId id="289" r:id="rId6"/>
    <p:sldId id="282" r:id="rId7"/>
    <p:sldId id="272" r:id="rId8"/>
    <p:sldId id="295" r:id="rId9"/>
    <p:sldId id="296" r:id="rId10"/>
    <p:sldId id="297" r:id="rId11"/>
    <p:sldId id="290" r:id="rId12"/>
    <p:sldId id="299" r:id="rId13"/>
    <p:sldId id="257" r:id="rId14"/>
    <p:sldId id="283" r:id="rId15"/>
    <p:sldId id="298"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62">
          <p15:clr>
            <a:srgbClr val="A4A3A4"/>
          </p15:clr>
        </p15:guide>
        <p15:guide id="2" pos="2883">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16D9A"/>
    <a:srgbClr val="403152"/>
    <a:srgbClr val="4F81BD"/>
    <a:srgbClr val="3366CC"/>
    <a:srgbClr val="000033"/>
    <a:srgbClr val="062458"/>
    <a:srgbClr val="052058"/>
    <a:srgbClr val="11264C"/>
    <a:srgbClr val="64A3F9"/>
    <a:srgbClr val="5587C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29" autoAdjust="0"/>
    <p:restoredTop sz="94626" autoAdjust="0"/>
  </p:normalViewPr>
  <p:slideViewPr>
    <p:cSldViewPr snapToGrid="0" snapToObjects="1">
      <p:cViewPr>
        <p:scale>
          <a:sx n="112" d="100"/>
          <a:sy n="112" d="100"/>
        </p:scale>
        <p:origin x="1728" y="416"/>
      </p:cViewPr>
      <p:guideLst>
        <p:guide orient="horz" pos="4162"/>
        <p:guide pos="288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0"/>
    </p:cViewPr>
  </p:sorterViewPr>
  <p:notesViewPr>
    <p:cSldViewPr snapToGrid="0" snapToObjects="1">
      <p:cViewPr varScale="1">
        <p:scale>
          <a:sx n="96" d="100"/>
          <a:sy n="96" d="100"/>
        </p:scale>
        <p:origin x="2464" y="16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cap="all" spc="50" baseline="0">
                <a:solidFill>
                  <a:schemeClr val="tx1">
                    <a:lumMod val="65000"/>
                    <a:lumOff val="35000"/>
                  </a:schemeClr>
                </a:solidFill>
                <a:latin typeface="+mn-lt"/>
                <a:ea typeface="+mn-ea"/>
                <a:cs typeface="+mn-cs"/>
              </a:defRPr>
            </a:pPr>
            <a:r>
              <a:rPr lang="en-US"/>
              <a:t>RIDs by Topic</a:t>
            </a:r>
          </a:p>
        </c:rich>
      </c:tx>
      <c:layout>
        <c:manualLayout>
          <c:xMode val="edge"/>
          <c:yMode val="edge"/>
          <c:x val="0.66095836831215993"/>
          <c:y val="3.8909693025639451E-2"/>
        </c:manualLayout>
      </c:layout>
      <c:overlay val="0"/>
      <c:spPr>
        <a:noFill/>
        <a:ln>
          <a:noFill/>
        </a:ln>
        <a:effectLst/>
      </c:spPr>
      <c:txPr>
        <a:bodyPr rot="0" spcFirstLastPara="1" vertOverflow="ellipsis" vert="horz" wrap="square" anchor="ctr" anchorCtr="1"/>
        <a:lstStyle/>
        <a:p>
          <a:pPr>
            <a:defRPr sz="1862" b="1" i="0" u="none" strike="noStrike" kern="1200" cap="all" spc="5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53751153205183533"/>
          <c:y val="0.14206522178107242"/>
          <c:w val="0.44866923544707754"/>
          <c:h val="0.81231629653252535"/>
        </c:manualLayout>
      </c:layout>
      <c:pieChart>
        <c:varyColors val="1"/>
        <c:ser>
          <c:idx val="0"/>
          <c:order val="0"/>
          <c:tx>
            <c:strRef>
              <c:f>Sheet1!$B$1</c:f>
              <c:strCache>
                <c:ptCount val="1"/>
                <c:pt idx="0">
                  <c:v>RIDs</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716F-5F42-9E76-5BCFA01F1249}"/>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716F-5F42-9E76-5BCFA01F1249}"/>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716F-5F42-9E76-5BCFA01F1249}"/>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716F-5F42-9E76-5BCFA01F1249}"/>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9-716F-5F42-9E76-5BCFA01F1249}"/>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B-716F-5F42-9E76-5BCFA01F1249}"/>
              </c:ext>
            </c:extLst>
          </c:dPt>
          <c:dPt>
            <c:idx val="6"/>
            <c:bubble3D val="0"/>
            <c:spPr>
              <a:solidFill>
                <a:schemeClr val="accent1">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D-716F-5F42-9E76-5BCFA01F1249}"/>
              </c:ext>
            </c:extLst>
          </c:dPt>
          <c:dPt>
            <c:idx val="7"/>
            <c:bubble3D val="0"/>
            <c:spPr>
              <a:solidFill>
                <a:schemeClr val="accent2">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F-716F-5F42-9E76-5BCFA01F1249}"/>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Sheet1!$A$2:$A$9</c:f>
              <c:strCache>
                <c:ptCount val="8"/>
                <c:pt idx="0">
                  <c:v>Documentation</c:v>
                </c:pt>
                <c:pt idx="1">
                  <c:v>Product Definition</c:v>
                </c:pt>
                <c:pt idx="2">
                  <c:v>Archive Interface</c:v>
                </c:pt>
                <c:pt idx="3">
                  <c:v>Prioritization</c:v>
                </c:pt>
                <c:pt idx="4">
                  <c:v>Processing</c:v>
                </c:pt>
                <c:pt idx="5">
                  <c:v>Resources</c:v>
                </c:pt>
                <c:pt idx="6">
                  <c:v>PST</c:v>
                </c:pt>
                <c:pt idx="7">
                  <c:v>Other</c:v>
                </c:pt>
              </c:strCache>
            </c:strRef>
          </c:cat>
          <c:val>
            <c:numRef>
              <c:f>Sheet1!$B$2:$B$9</c:f>
              <c:numCache>
                <c:formatCode>General</c:formatCode>
                <c:ptCount val="8"/>
                <c:pt idx="0">
                  <c:v>14</c:v>
                </c:pt>
                <c:pt idx="1">
                  <c:v>15</c:v>
                </c:pt>
                <c:pt idx="2">
                  <c:v>6</c:v>
                </c:pt>
                <c:pt idx="3">
                  <c:v>5</c:v>
                </c:pt>
                <c:pt idx="4">
                  <c:v>4</c:v>
                </c:pt>
                <c:pt idx="5">
                  <c:v>5</c:v>
                </c:pt>
                <c:pt idx="6">
                  <c:v>2</c:v>
                </c:pt>
                <c:pt idx="7">
                  <c:v>8</c:v>
                </c:pt>
              </c:numCache>
            </c:numRef>
          </c:val>
          <c:extLst>
            <c:ext xmlns:c16="http://schemas.microsoft.com/office/drawing/2014/chart" uri="{C3380CC4-5D6E-409C-BE32-E72D297353CC}">
              <c16:uniqueId val="{00000000-D5F5-9247-B934-B83D4F55927C}"/>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t"/>
      <c:layout>
        <c:manualLayout>
          <c:xMode val="edge"/>
          <c:yMode val="edge"/>
          <c:x val="1.6315401560005664E-2"/>
          <c:y val="0.6428235012317689"/>
          <c:w val="0.4644290701273156"/>
          <c:h val="0.30925379453063973"/>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DAF8F9-169D-44DB-85CA-273403A7B9DE}" type="datetimeFigureOut">
              <a:rPr lang="en-US" smtClean="0"/>
              <a:t>5/10/18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58C562-8B63-4E12-9383-291BCD3F64FA}" type="slidenum">
              <a:rPr lang="en-US" smtClean="0"/>
              <a:t>‹#›</a:t>
            </a:fld>
            <a:endParaRPr lang="en-US"/>
          </a:p>
        </p:txBody>
      </p:sp>
    </p:spTree>
    <p:extLst>
      <p:ext uri="{BB962C8B-B14F-4D97-AF65-F5344CB8AC3E}">
        <p14:creationId xmlns:p14="http://schemas.microsoft.com/office/powerpoint/2010/main" val="592870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658C562-8B63-4E12-9383-291BCD3F64FA}" type="slidenum">
              <a:rPr lang="en-US" smtClean="0"/>
              <a:t>5</a:t>
            </a:fld>
            <a:endParaRPr lang="en-US"/>
          </a:p>
        </p:txBody>
      </p:sp>
    </p:spTree>
    <p:extLst>
      <p:ext uri="{BB962C8B-B14F-4D97-AF65-F5344CB8AC3E}">
        <p14:creationId xmlns:p14="http://schemas.microsoft.com/office/powerpoint/2010/main" val="1094221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658C562-8B63-4E12-9383-291BCD3F64FA}" type="slidenum">
              <a:rPr lang="en-US" smtClean="0"/>
              <a:t>7</a:t>
            </a:fld>
            <a:endParaRPr lang="en-US"/>
          </a:p>
        </p:txBody>
      </p:sp>
    </p:spTree>
    <p:extLst>
      <p:ext uri="{BB962C8B-B14F-4D97-AF65-F5344CB8AC3E}">
        <p14:creationId xmlns:p14="http://schemas.microsoft.com/office/powerpoint/2010/main" val="2344082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658C562-8B63-4E12-9383-291BCD3F64FA}" type="slidenum">
              <a:rPr lang="en-US" smtClean="0"/>
              <a:t>8</a:t>
            </a:fld>
            <a:endParaRPr lang="en-US"/>
          </a:p>
        </p:txBody>
      </p:sp>
    </p:spTree>
    <p:extLst>
      <p:ext uri="{BB962C8B-B14F-4D97-AF65-F5344CB8AC3E}">
        <p14:creationId xmlns:p14="http://schemas.microsoft.com/office/powerpoint/2010/main" val="29586433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658C562-8B63-4E12-9383-291BCD3F64FA}" type="slidenum">
              <a:rPr lang="en-US" smtClean="0"/>
              <a:t>9</a:t>
            </a:fld>
            <a:endParaRPr lang="en-US"/>
          </a:p>
        </p:txBody>
      </p:sp>
    </p:spTree>
    <p:extLst>
      <p:ext uri="{BB962C8B-B14F-4D97-AF65-F5344CB8AC3E}">
        <p14:creationId xmlns:p14="http://schemas.microsoft.com/office/powerpoint/2010/main" val="944180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658C562-8B63-4E12-9383-291BCD3F64FA}" type="slidenum">
              <a:rPr lang="en-US" smtClean="0"/>
              <a:t>10</a:t>
            </a:fld>
            <a:endParaRPr lang="en-US"/>
          </a:p>
        </p:txBody>
      </p:sp>
    </p:spTree>
    <p:extLst>
      <p:ext uri="{BB962C8B-B14F-4D97-AF65-F5344CB8AC3E}">
        <p14:creationId xmlns:p14="http://schemas.microsoft.com/office/powerpoint/2010/main" val="25856875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658C562-8B63-4E12-9383-291BCD3F64FA}" type="slidenum">
              <a:rPr lang="en-US" smtClean="0"/>
              <a:t>11</a:t>
            </a:fld>
            <a:endParaRPr lang="en-US"/>
          </a:p>
        </p:txBody>
      </p:sp>
    </p:spTree>
    <p:extLst>
      <p:ext uri="{BB962C8B-B14F-4D97-AF65-F5344CB8AC3E}">
        <p14:creationId xmlns:p14="http://schemas.microsoft.com/office/powerpoint/2010/main" val="38736352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3.emf"/><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_HercA">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5A5E4BC-80B7-204C-9BEE-18E8D0EA7079}"/>
              </a:ext>
            </a:extLst>
          </p:cNvPr>
          <p:cNvSpPr/>
          <p:nvPr userDrawn="1"/>
        </p:nvSpPr>
        <p:spPr>
          <a:xfrm>
            <a:off x="0" y="0"/>
            <a:ext cx="9144000" cy="4572000"/>
          </a:xfrm>
          <a:prstGeom prst="rect">
            <a:avLst/>
          </a:prstGeom>
          <a:solidFill>
            <a:srgbClr val="000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8407003" y="6457098"/>
            <a:ext cx="512210" cy="307326"/>
          </a:xfrm>
          <a:prstGeom prst="rect">
            <a:avLst/>
          </a:prstGeom>
        </p:spPr>
      </p:pic>
      <p:sp>
        <p:nvSpPr>
          <p:cNvPr id="11" name="Freeform 10"/>
          <p:cNvSpPr/>
          <p:nvPr userDrawn="1"/>
        </p:nvSpPr>
        <p:spPr>
          <a:xfrm>
            <a:off x="-124504" y="4230440"/>
            <a:ext cx="9393008" cy="2873033"/>
          </a:xfrm>
          <a:custGeom>
            <a:avLst/>
            <a:gdLst>
              <a:gd name="connsiteX0" fmla="*/ 0 w 9393008"/>
              <a:gd name="connsiteY0" fmla="*/ 58023 h 734959"/>
              <a:gd name="connsiteX1" fmla="*/ 1921150 w 9393008"/>
              <a:gd name="connsiteY1" fmla="*/ 193410 h 734959"/>
              <a:gd name="connsiteX2" fmla="*/ 2965534 w 9393008"/>
              <a:gd name="connsiteY2" fmla="*/ 238540 h 734959"/>
              <a:gd name="connsiteX3" fmla="*/ 3829407 w 9393008"/>
              <a:gd name="connsiteY3" fmla="*/ 199857 h 734959"/>
              <a:gd name="connsiteX4" fmla="*/ 4583684 w 9393008"/>
              <a:gd name="connsiteY4" fmla="*/ 148281 h 734959"/>
              <a:gd name="connsiteX5" fmla="*/ 6124473 w 9393008"/>
              <a:gd name="connsiteY5" fmla="*/ 38682 h 734959"/>
              <a:gd name="connsiteX6" fmla="*/ 7723283 w 9393008"/>
              <a:gd name="connsiteY6" fmla="*/ 0 h 734959"/>
              <a:gd name="connsiteX7" fmla="*/ 9077114 w 9393008"/>
              <a:gd name="connsiteY7" fmla="*/ 58023 h 734959"/>
              <a:gd name="connsiteX8" fmla="*/ 9393008 w 9393008"/>
              <a:gd name="connsiteY8" fmla="*/ 90258 h 734959"/>
              <a:gd name="connsiteX9" fmla="*/ 9386561 w 9393008"/>
              <a:gd name="connsiteY9" fmla="*/ 728512 h 734959"/>
              <a:gd name="connsiteX10" fmla="*/ 51574 w 9393008"/>
              <a:gd name="connsiteY10" fmla="*/ 734959 h 734959"/>
              <a:gd name="connsiteX11" fmla="*/ 0 w 9393008"/>
              <a:gd name="connsiteY11" fmla="*/ 58023 h 734959"/>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38111"/>
              <a:gd name="connsiteX1" fmla="*/ 1921150 w 9393008"/>
              <a:gd name="connsiteY1" fmla="*/ 193410 h 838111"/>
              <a:gd name="connsiteX2" fmla="*/ 2965534 w 9393008"/>
              <a:gd name="connsiteY2" fmla="*/ 238540 h 838111"/>
              <a:gd name="connsiteX3" fmla="*/ 3829407 w 9393008"/>
              <a:gd name="connsiteY3" fmla="*/ 199857 h 838111"/>
              <a:gd name="connsiteX4" fmla="*/ 4583684 w 9393008"/>
              <a:gd name="connsiteY4" fmla="*/ 148281 h 838111"/>
              <a:gd name="connsiteX5" fmla="*/ 6124473 w 9393008"/>
              <a:gd name="connsiteY5" fmla="*/ 38682 h 838111"/>
              <a:gd name="connsiteX6" fmla="*/ 7723283 w 9393008"/>
              <a:gd name="connsiteY6" fmla="*/ 0 h 838111"/>
              <a:gd name="connsiteX7" fmla="*/ 9077114 w 9393008"/>
              <a:gd name="connsiteY7" fmla="*/ 58023 h 838111"/>
              <a:gd name="connsiteX8" fmla="*/ 9393008 w 9393008"/>
              <a:gd name="connsiteY8" fmla="*/ 90258 h 838111"/>
              <a:gd name="connsiteX9" fmla="*/ 9386561 w 9393008"/>
              <a:gd name="connsiteY9" fmla="*/ 838111 h 838111"/>
              <a:gd name="connsiteX10" fmla="*/ 19340 w 9393008"/>
              <a:gd name="connsiteY10" fmla="*/ 818770 h 838111"/>
              <a:gd name="connsiteX11" fmla="*/ 0 w 9393008"/>
              <a:gd name="connsiteY11" fmla="*/ 58023 h 838111"/>
              <a:gd name="connsiteX0" fmla="*/ 0 w 9393008"/>
              <a:gd name="connsiteY0" fmla="*/ 58023 h 3844811"/>
              <a:gd name="connsiteX1" fmla="*/ 1921150 w 9393008"/>
              <a:gd name="connsiteY1" fmla="*/ 193410 h 3844811"/>
              <a:gd name="connsiteX2" fmla="*/ 2965534 w 9393008"/>
              <a:gd name="connsiteY2" fmla="*/ 238540 h 3844811"/>
              <a:gd name="connsiteX3" fmla="*/ 3829407 w 9393008"/>
              <a:gd name="connsiteY3" fmla="*/ 199857 h 3844811"/>
              <a:gd name="connsiteX4" fmla="*/ 4583684 w 9393008"/>
              <a:gd name="connsiteY4" fmla="*/ 148281 h 3844811"/>
              <a:gd name="connsiteX5" fmla="*/ 6124473 w 9393008"/>
              <a:gd name="connsiteY5" fmla="*/ 38682 h 3844811"/>
              <a:gd name="connsiteX6" fmla="*/ 7723283 w 9393008"/>
              <a:gd name="connsiteY6" fmla="*/ 0 h 3844811"/>
              <a:gd name="connsiteX7" fmla="*/ 9077114 w 9393008"/>
              <a:gd name="connsiteY7" fmla="*/ 58023 h 3844811"/>
              <a:gd name="connsiteX8" fmla="*/ 9393008 w 9393008"/>
              <a:gd name="connsiteY8" fmla="*/ 90258 h 3844811"/>
              <a:gd name="connsiteX9" fmla="*/ 9386561 w 9393008"/>
              <a:gd name="connsiteY9" fmla="*/ 838111 h 3844811"/>
              <a:gd name="connsiteX10" fmla="*/ 19340 w 9393008"/>
              <a:gd name="connsiteY10" fmla="*/ 3844811 h 3844811"/>
              <a:gd name="connsiteX11" fmla="*/ 0 w 9393008"/>
              <a:gd name="connsiteY11" fmla="*/ 58023 h 3844811"/>
              <a:gd name="connsiteX0" fmla="*/ 0 w 9393008"/>
              <a:gd name="connsiteY0" fmla="*/ 58023 h 3844811"/>
              <a:gd name="connsiteX1" fmla="*/ 1921150 w 9393008"/>
              <a:gd name="connsiteY1" fmla="*/ 193410 h 3844811"/>
              <a:gd name="connsiteX2" fmla="*/ 2965534 w 9393008"/>
              <a:gd name="connsiteY2" fmla="*/ 238540 h 3844811"/>
              <a:gd name="connsiteX3" fmla="*/ 3829407 w 9393008"/>
              <a:gd name="connsiteY3" fmla="*/ 199857 h 3844811"/>
              <a:gd name="connsiteX4" fmla="*/ 4583684 w 9393008"/>
              <a:gd name="connsiteY4" fmla="*/ 148281 h 3844811"/>
              <a:gd name="connsiteX5" fmla="*/ 6124473 w 9393008"/>
              <a:gd name="connsiteY5" fmla="*/ 38682 h 3844811"/>
              <a:gd name="connsiteX6" fmla="*/ 7723283 w 9393008"/>
              <a:gd name="connsiteY6" fmla="*/ 0 h 3844811"/>
              <a:gd name="connsiteX7" fmla="*/ 9077114 w 9393008"/>
              <a:gd name="connsiteY7" fmla="*/ 58023 h 3844811"/>
              <a:gd name="connsiteX8" fmla="*/ 9393008 w 9393008"/>
              <a:gd name="connsiteY8" fmla="*/ 90258 h 3844811"/>
              <a:gd name="connsiteX9" fmla="*/ 9354164 w 9393008"/>
              <a:gd name="connsiteY9" fmla="*/ 3741037 h 3844811"/>
              <a:gd name="connsiteX10" fmla="*/ 19340 w 9393008"/>
              <a:gd name="connsiteY10" fmla="*/ 3844811 h 3844811"/>
              <a:gd name="connsiteX11" fmla="*/ 0 w 9393008"/>
              <a:gd name="connsiteY11" fmla="*/ 58023 h 3844811"/>
              <a:gd name="connsiteX0" fmla="*/ 0 w 9393008"/>
              <a:gd name="connsiteY0" fmla="*/ 58023 h 3844811"/>
              <a:gd name="connsiteX1" fmla="*/ 1921150 w 9393008"/>
              <a:gd name="connsiteY1" fmla="*/ 193410 h 3844811"/>
              <a:gd name="connsiteX2" fmla="*/ 2965534 w 9393008"/>
              <a:gd name="connsiteY2" fmla="*/ 238540 h 3844811"/>
              <a:gd name="connsiteX3" fmla="*/ 3829407 w 9393008"/>
              <a:gd name="connsiteY3" fmla="*/ 199857 h 3844811"/>
              <a:gd name="connsiteX4" fmla="*/ 4583684 w 9393008"/>
              <a:gd name="connsiteY4" fmla="*/ 148281 h 3844811"/>
              <a:gd name="connsiteX5" fmla="*/ 6124473 w 9393008"/>
              <a:gd name="connsiteY5" fmla="*/ 38682 h 3844811"/>
              <a:gd name="connsiteX6" fmla="*/ 7723283 w 9393008"/>
              <a:gd name="connsiteY6" fmla="*/ 0 h 3844811"/>
              <a:gd name="connsiteX7" fmla="*/ 9077114 w 9393008"/>
              <a:gd name="connsiteY7" fmla="*/ 58023 h 3844811"/>
              <a:gd name="connsiteX8" fmla="*/ 9393008 w 9393008"/>
              <a:gd name="connsiteY8" fmla="*/ 90258 h 3844811"/>
              <a:gd name="connsiteX9" fmla="*/ 9354164 w 9393008"/>
              <a:gd name="connsiteY9" fmla="*/ 3838233 h 3844811"/>
              <a:gd name="connsiteX10" fmla="*/ 19340 w 9393008"/>
              <a:gd name="connsiteY10" fmla="*/ 3844811 h 3844811"/>
              <a:gd name="connsiteX11" fmla="*/ 0 w 9393008"/>
              <a:gd name="connsiteY11" fmla="*/ 58023 h 3844811"/>
              <a:gd name="connsiteX0" fmla="*/ 0 w 9393008"/>
              <a:gd name="connsiteY0" fmla="*/ 58023 h 3838236"/>
              <a:gd name="connsiteX1" fmla="*/ 1921150 w 9393008"/>
              <a:gd name="connsiteY1" fmla="*/ 193410 h 3838236"/>
              <a:gd name="connsiteX2" fmla="*/ 2965534 w 9393008"/>
              <a:gd name="connsiteY2" fmla="*/ 238540 h 3838236"/>
              <a:gd name="connsiteX3" fmla="*/ 3829407 w 9393008"/>
              <a:gd name="connsiteY3" fmla="*/ 199857 h 3838236"/>
              <a:gd name="connsiteX4" fmla="*/ 4583684 w 9393008"/>
              <a:gd name="connsiteY4" fmla="*/ 148281 h 3838236"/>
              <a:gd name="connsiteX5" fmla="*/ 6124473 w 9393008"/>
              <a:gd name="connsiteY5" fmla="*/ 38682 h 3838236"/>
              <a:gd name="connsiteX6" fmla="*/ 7723283 w 9393008"/>
              <a:gd name="connsiteY6" fmla="*/ 0 h 3838236"/>
              <a:gd name="connsiteX7" fmla="*/ 9077114 w 9393008"/>
              <a:gd name="connsiteY7" fmla="*/ 58023 h 3838236"/>
              <a:gd name="connsiteX8" fmla="*/ 9393008 w 9393008"/>
              <a:gd name="connsiteY8" fmla="*/ 90258 h 3838236"/>
              <a:gd name="connsiteX9" fmla="*/ 9354164 w 9393008"/>
              <a:gd name="connsiteY9" fmla="*/ 3838233 h 3838236"/>
              <a:gd name="connsiteX10" fmla="*/ 6640 w 9393008"/>
              <a:gd name="connsiteY10" fmla="*/ 2841511 h 3838236"/>
              <a:gd name="connsiteX11" fmla="*/ 0 w 9393008"/>
              <a:gd name="connsiteY11" fmla="*/ 58023 h 3838236"/>
              <a:gd name="connsiteX0" fmla="*/ 0 w 9393008"/>
              <a:gd name="connsiteY0" fmla="*/ 58023 h 2873033"/>
              <a:gd name="connsiteX1" fmla="*/ 1921150 w 9393008"/>
              <a:gd name="connsiteY1" fmla="*/ 193410 h 2873033"/>
              <a:gd name="connsiteX2" fmla="*/ 2965534 w 9393008"/>
              <a:gd name="connsiteY2" fmla="*/ 238540 h 2873033"/>
              <a:gd name="connsiteX3" fmla="*/ 3829407 w 9393008"/>
              <a:gd name="connsiteY3" fmla="*/ 199857 h 2873033"/>
              <a:gd name="connsiteX4" fmla="*/ 4583684 w 9393008"/>
              <a:gd name="connsiteY4" fmla="*/ 148281 h 2873033"/>
              <a:gd name="connsiteX5" fmla="*/ 6124473 w 9393008"/>
              <a:gd name="connsiteY5" fmla="*/ 38682 h 2873033"/>
              <a:gd name="connsiteX6" fmla="*/ 7723283 w 9393008"/>
              <a:gd name="connsiteY6" fmla="*/ 0 h 2873033"/>
              <a:gd name="connsiteX7" fmla="*/ 9077114 w 9393008"/>
              <a:gd name="connsiteY7" fmla="*/ 58023 h 2873033"/>
              <a:gd name="connsiteX8" fmla="*/ 9393008 w 9393008"/>
              <a:gd name="connsiteY8" fmla="*/ 90258 h 2873033"/>
              <a:gd name="connsiteX9" fmla="*/ 9354164 w 9393008"/>
              <a:gd name="connsiteY9" fmla="*/ 2873033 h 2873033"/>
              <a:gd name="connsiteX10" fmla="*/ 6640 w 9393008"/>
              <a:gd name="connsiteY10" fmla="*/ 2841511 h 2873033"/>
              <a:gd name="connsiteX11" fmla="*/ 0 w 9393008"/>
              <a:gd name="connsiteY11" fmla="*/ 58023 h 2873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93008" h="2873033">
                <a:moveTo>
                  <a:pt x="0" y="58023"/>
                </a:moveTo>
                <a:lnTo>
                  <a:pt x="1921150" y="193410"/>
                </a:lnTo>
                <a:lnTo>
                  <a:pt x="2965534" y="238540"/>
                </a:lnTo>
                <a:lnTo>
                  <a:pt x="3829407" y="199857"/>
                </a:lnTo>
                <a:lnTo>
                  <a:pt x="4583684" y="148281"/>
                </a:lnTo>
                <a:lnTo>
                  <a:pt x="6124473" y="38682"/>
                </a:lnTo>
                <a:lnTo>
                  <a:pt x="7723283" y="0"/>
                </a:lnTo>
                <a:lnTo>
                  <a:pt x="9077114" y="58023"/>
                </a:lnTo>
                <a:lnTo>
                  <a:pt x="9393008" y="90258"/>
                </a:lnTo>
                <a:lnTo>
                  <a:pt x="9354164" y="2873033"/>
                </a:lnTo>
                <a:lnTo>
                  <a:pt x="6640" y="2841511"/>
                </a:lnTo>
                <a:cubicBezTo>
                  <a:pt x="193" y="1579248"/>
                  <a:pt x="6447" y="1320286"/>
                  <a:pt x="0" y="58023"/>
                </a:cubicBezTo>
                <a:close/>
              </a:path>
            </a:pathLst>
          </a:custGeom>
          <a:solidFill>
            <a:schemeClr val="accent4">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pic>
        <p:nvPicPr>
          <p:cNvPr id="12" name="Picture 11" descr="Curves_orange_blue.png"/>
          <p:cNvPicPr>
            <a:picLocks noChangeAspect="1"/>
          </p:cNvPicPr>
          <p:nvPr userDrawn="1"/>
        </p:nvPicPr>
        <p:blipFill>
          <a:blip r:embed="rId3" cstate="email">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0" y="4089797"/>
            <a:ext cx="9144000" cy="482203"/>
          </a:xfrm>
          <a:prstGeom prst="rect">
            <a:avLst/>
          </a:prstGeom>
        </p:spPr>
      </p:pic>
      <p:pic>
        <p:nvPicPr>
          <p:cNvPr id="15" name="Picture 14"/>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8006597" y="6429398"/>
            <a:ext cx="335026" cy="335026"/>
          </a:xfrm>
          <a:prstGeom prst="rect">
            <a:avLst/>
          </a:prstGeom>
        </p:spPr>
      </p:pic>
      <p:pic>
        <p:nvPicPr>
          <p:cNvPr id="17" name="Picture 16" descr="NRAO_Logo_White.ai"/>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7513721" y="6322504"/>
            <a:ext cx="430240" cy="556781"/>
          </a:xfrm>
          <a:prstGeom prst="rect">
            <a:avLst/>
          </a:prstGeom>
        </p:spPr>
      </p:pic>
      <p:sp>
        <p:nvSpPr>
          <p:cNvPr id="3" name="Text Placeholder 2"/>
          <p:cNvSpPr>
            <a:spLocks noGrp="1"/>
          </p:cNvSpPr>
          <p:nvPr>
            <p:ph type="body" sz="quarter" idx="10" hasCustomPrompt="1"/>
          </p:nvPr>
        </p:nvSpPr>
        <p:spPr>
          <a:xfrm>
            <a:off x="833438" y="5038725"/>
            <a:ext cx="7110412" cy="628231"/>
          </a:xfrm>
          <a:prstGeom prst="rect">
            <a:avLst/>
          </a:prstGeom>
        </p:spPr>
        <p:txBody>
          <a:bodyPr/>
          <a:lstStyle>
            <a:lvl1pPr marL="0" indent="0">
              <a:buNone/>
              <a:defRPr b="1">
                <a:solidFill>
                  <a:schemeClr val="bg1"/>
                </a:solidFill>
                <a:latin typeface="Gill Sans MT" panose="020B0502020104020203" pitchFamily="34" charset="0"/>
              </a:defRPr>
            </a:lvl1pPr>
          </a:lstStyle>
          <a:p>
            <a:pPr lvl="0"/>
            <a:r>
              <a:rPr lang="en-US" dirty="0"/>
              <a:t>Presentation Title</a:t>
            </a:r>
          </a:p>
        </p:txBody>
      </p:sp>
      <p:sp>
        <p:nvSpPr>
          <p:cNvPr id="18" name="Text Placeholder 2"/>
          <p:cNvSpPr>
            <a:spLocks noGrp="1"/>
          </p:cNvSpPr>
          <p:nvPr>
            <p:ph type="body" sz="quarter" idx="11" hasCustomPrompt="1"/>
          </p:nvPr>
        </p:nvSpPr>
        <p:spPr>
          <a:xfrm>
            <a:off x="833438" y="5694273"/>
            <a:ext cx="7110412" cy="628231"/>
          </a:xfrm>
          <a:prstGeom prst="rect">
            <a:avLst/>
          </a:prstGeom>
        </p:spPr>
        <p:txBody>
          <a:bodyPr/>
          <a:lstStyle>
            <a:lvl1pPr marL="0" indent="0">
              <a:buNone/>
              <a:defRPr sz="2800" b="1">
                <a:solidFill>
                  <a:schemeClr val="bg1"/>
                </a:solidFill>
                <a:latin typeface="Gill Sans MT" panose="020B0502020104020203" pitchFamily="34" charset="0"/>
              </a:defRPr>
            </a:lvl1pPr>
          </a:lstStyle>
          <a:p>
            <a:pPr lvl="0"/>
            <a:r>
              <a:rPr lang="en-US" dirty="0"/>
              <a:t>Presenter</a:t>
            </a:r>
          </a:p>
        </p:txBody>
      </p:sp>
      <p:pic>
        <p:nvPicPr>
          <p:cNvPr id="13" name="Picture 12"/>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8472383" y="6443248"/>
            <a:ext cx="512210" cy="307326"/>
          </a:xfrm>
          <a:prstGeom prst="rect">
            <a:avLst/>
          </a:prstGeom>
        </p:spPr>
      </p:pic>
      <p:pic>
        <p:nvPicPr>
          <p:cNvPr id="14" name="Picture 13">
            <a:extLst>
              <a:ext uri="{FF2B5EF4-FFF2-40B4-BE49-F238E27FC236}">
                <a16:creationId xmlns:a16="http://schemas.microsoft.com/office/drawing/2014/main" id="{1BFA8FE4-8FB1-B341-8F68-85D5F854736B}"/>
              </a:ext>
            </a:extLst>
          </p:cNvPr>
          <p:cNvPicPr>
            <a:picLocks noChangeAspect="1"/>
          </p:cNvPicPr>
          <p:nvPr userDrawn="1"/>
        </p:nvPicPr>
        <p:blipFill rotWithShape="1">
          <a:blip r:embed="rId6"/>
          <a:srcRect l="46865" t="34439" r="32235" b="37588"/>
          <a:stretch/>
        </p:blipFill>
        <p:spPr>
          <a:xfrm rot="5400000">
            <a:off x="2575875" y="-389261"/>
            <a:ext cx="4002161" cy="4977724"/>
          </a:xfrm>
          <a:prstGeom prst="rect">
            <a:avLst/>
          </a:prstGeom>
        </p:spPr>
      </p:pic>
    </p:spTree>
    <p:extLst>
      <p:ext uri="{BB962C8B-B14F-4D97-AF65-F5344CB8AC3E}">
        <p14:creationId xmlns:p14="http://schemas.microsoft.com/office/powerpoint/2010/main" val="2490849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250208" y="145743"/>
            <a:ext cx="8636000" cy="477202"/>
          </a:xfrm>
          <a:prstGeom prst="rect">
            <a:avLst/>
          </a:prstGeom>
        </p:spPr>
        <p:txBody>
          <a:bodyPr/>
          <a:lstStyle>
            <a:lvl1pPr marL="0" indent="0">
              <a:buNone/>
              <a:defRPr>
                <a:latin typeface="Gill Sans MT" panose="020B0502020104020203" pitchFamily="34" charset="0"/>
              </a:defRPr>
            </a:lvl1pPr>
          </a:lstStyle>
          <a:p>
            <a:pPr lvl="0"/>
            <a:r>
              <a:rPr lang="en-US" dirty="0"/>
              <a:t>Title</a:t>
            </a:r>
          </a:p>
        </p:txBody>
      </p:sp>
      <p:sp>
        <p:nvSpPr>
          <p:cNvPr id="10" name="Text Placeholder 2"/>
          <p:cNvSpPr>
            <a:spLocks noGrp="1"/>
          </p:cNvSpPr>
          <p:nvPr>
            <p:ph type="body" sz="quarter" idx="11" hasCustomPrompt="1"/>
          </p:nvPr>
        </p:nvSpPr>
        <p:spPr>
          <a:xfrm>
            <a:off x="373040" y="670243"/>
            <a:ext cx="8636000" cy="619125"/>
          </a:xfrm>
          <a:prstGeom prst="rect">
            <a:avLst/>
          </a:prstGeom>
        </p:spPr>
        <p:txBody>
          <a:bodyPr/>
          <a:lstStyle>
            <a:lvl1pPr marL="0" indent="0">
              <a:buNone/>
              <a:defRPr sz="2800">
                <a:latin typeface="Gill Sans MT" panose="020B0502020104020203" pitchFamily="34" charset="0"/>
              </a:defRPr>
            </a:lvl1pPr>
          </a:lstStyle>
          <a:p>
            <a:pPr lvl="0"/>
            <a:r>
              <a:rPr lang="en-US" dirty="0"/>
              <a:t>Subtitle</a:t>
            </a:r>
          </a:p>
        </p:txBody>
      </p:sp>
      <p:sp>
        <p:nvSpPr>
          <p:cNvPr id="5" name="Text Placeholder 4"/>
          <p:cNvSpPr>
            <a:spLocks noGrp="1"/>
          </p:cNvSpPr>
          <p:nvPr>
            <p:ph type="body" sz="quarter" idx="12" hasCustomPrompt="1"/>
          </p:nvPr>
        </p:nvSpPr>
        <p:spPr>
          <a:xfrm>
            <a:off x="373040" y="1288456"/>
            <a:ext cx="8636000" cy="4603750"/>
          </a:xfrm>
          <a:prstGeom prst="rect">
            <a:avLst/>
          </a:prstGeom>
        </p:spPr>
        <p:txBody>
          <a:bodyPr/>
          <a:lstStyle>
            <a:lvl1pPr>
              <a:defRPr sz="2400">
                <a:latin typeface="Gill Sans MT" panose="020B0502020104020203" pitchFamily="34" charset="0"/>
              </a:defRPr>
            </a:lvl1pPr>
            <a:lvl2pPr>
              <a:defRPr sz="2200">
                <a:latin typeface="Gill Sans MT" panose="020B0502020104020203" pitchFamily="34" charset="0"/>
              </a:defRPr>
            </a:lvl2pPr>
            <a:lvl3pPr>
              <a:defRPr sz="2000">
                <a:latin typeface="Gill Sans MT" panose="020B0502020104020203" pitchFamily="34" charset="0"/>
              </a:defRPr>
            </a:lvl3pPr>
            <a:lvl4pPr>
              <a:defRPr sz="1800">
                <a:latin typeface="Gill Sans MT" panose="020B0502020104020203" pitchFamily="34" charset="0"/>
              </a:defRPr>
            </a:lvl4pPr>
            <a:lvl5pPr>
              <a:defRPr sz="1600">
                <a:latin typeface="Gill Sans MT" panose="020B0502020104020203" pitchFamily="34" charset="0"/>
              </a:defRPr>
            </a:lvl5pPr>
          </a:lstStyle>
          <a:p>
            <a:pPr lvl="0"/>
            <a:r>
              <a:rPr lang="en-US" dirty="0"/>
              <a:t>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64550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no subtitle)">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250208" y="145743"/>
            <a:ext cx="8636000" cy="477202"/>
          </a:xfrm>
          <a:prstGeom prst="rect">
            <a:avLst/>
          </a:prstGeom>
        </p:spPr>
        <p:txBody>
          <a:bodyPr/>
          <a:lstStyle>
            <a:lvl1pPr marL="0" indent="0">
              <a:buNone/>
              <a:defRPr>
                <a:latin typeface="Gill Sans MT" panose="020B0502020104020203" pitchFamily="34" charset="0"/>
              </a:defRPr>
            </a:lvl1pPr>
          </a:lstStyle>
          <a:p>
            <a:pPr lvl="0"/>
            <a:r>
              <a:rPr lang="en-US" dirty="0"/>
              <a:t>Title</a:t>
            </a:r>
          </a:p>
        </p:txBody>
      </p:sp>
      <p:sp>
        <p:nvSpPr>
          <p:cNvPr id="5" name="Text Placeholder 4"/>
          <p:cNvSpPr>
            <a:spLocks noGrp="1"/>
          </p:cNvSpPr>
          <p:nvPr>
            <p:ph type="body" sz="quarter" idx="12" hasCustomPrompt="1"/>
          </p:nvPr>
        </p:nvSpPr>
        <p:spPr>
          <a:xfrm>
            <a:off x="373040" y="711200"/>
            <a:ext cx="8636000" cy="5181006"/>
          </a:xfrm>
          <a:prstGeom prst="rect">
            <a:avLst/>
          </a:prstGeom>
        </p:spPr>
        <p:txBody>
          <a:bodyPr/>
          <a:lstStyle>
            <a:lvl1pPr>
              <a:defRPr sz="2400">
                <a:latin typeface="Gill Sans MT" panose="020B0502020104020203" pitchFamily="34" charset="0"/>
              </a:defRPr>
            </a:lvl1pPr>
            <a:lvl2pPr>
              <a:defRPr sz="2200">
                <a:latin typeface="Gill Sans MT" panose="020B0502020104020203" pitchFamily="34" charset="0"/>
              </a:defRPr>
            </a:lvl2pPr>
            <a:lvl3pPr>
              <a:defRPr sz="2000">
                <a:latin typeface="Gill Sans MT" panose="020B0502020104020203" pitchFamily="34" charset="0"/>
              </a:defRPr>
            </a:lvl3pPr>
            <a:lvl4pPr>
              <a:defRPr sz="1800">
                <a:latin typeface="Gill Sans MT" panose="020B0502020104020203" pitchFamily="34" charset="0"/>
              </a:defRPr>
            </a:lvl4pPr>
            <a:lvl5pPr>
              <a:defRPr sz="1600">
                <a:latin typeface="Gill Sans MT" panose="020B0502020104020203" pitchFamily="34" charset="0"/>
              </a:defRPr>
            </a:lvl5pPr>
          </a:lstStyle>
          <a:p>
            <a:pPr lvl="0"/>
            <a:r>
              <a:rPr lang="en-US" dirty="0"/>
              <a:t>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39308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4381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rminator">
    <p:spTree>
      <p:nvGrpSpPr>
        <p:cNvPr id="1" name=""/>
        <p:cNvGrpSpPr/>
        <p:nvPr/>
      </p:nvGrpSpPr>
      <p:grpSpPr>
        <a:xfrm>
          <a:off x="0" y="0"/>
          <a:ext cx="0" cy="0"/>
          <a:chOff x="0" y="0"/>
          <a:chExt cx="0" cy="0"/>
        </a:xfrm>
      </p:grpSpPr>
      <p:pic>
        <p:nvPicPr>
          <p:cNvPr id="8" name="Picture 1" descr="nrao_logo_pms.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47352" y="346326"/>
            <a:ext cx="2612566" cy="3398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userDrawn="1"/>
        </p:nvSpPr>
        <p:spPr>
          <a:xfrm>
            <a:off x="2245055" y="3908877"/>
            <a:ext cx="4217159" cy="1144929"/>
          </a:xfrm>
          <a:prstGeom prst="rect">
            <a:avLst/>
          </a:prstGeom>
          <a:noFill/>
        </p:spPr>
        <p:txBody>
          <a:bodyPr wrap="square" rtlCol="0">
            <a:spAutoFit/>
          </a:bodyPr>
          <a:lstStyle/>
          <a:p>
            <a:pPr algn="ctr">
              <a:lnSpc>
                <a:spcPct val="80000"/>
              </a:lnSpc>
              <a:spcBef>
                <a:spcPct val="20000"/>
              </a:spcBef>
            </a:pPr>
            <a:r>
              <a:rPr lang="en-US" sz="1800" b="1" dirty="0">
                <a:solidFill>
                  <a:srgbClr val="062458"/>
                </a:solidFill>
                <a:latin typeface="Gill Sans MT" charset="0"/>
                <a:cs typeface="Gill Sans" charset="0"/>
              </a:rPr>
              <a:t>science.nrao.edu</a:t>
            </a:r>
          </a:p>
          <a:p>
            <a:pPr algn="ctr">
              <a:lnSpc>
                <a:spcPct val="80000"/>
              </a:lnSpc>
              <a:spcBef>
                <a:spcPct val="20000"/>
              </a:spcBef>
            </a:pPr>
            <a:r>
              <a:rPr lang="en-US" sz="1800" b="1" dirty="0">
                <a:solidFill>
                  <a:srgbClr val="062458"/>
                </a:solidFill>
                <a:latin typeface="Gill Sans MT" charset="0"/>
              </a:rPr>
              <a:t>  public.nrao.edu</a:t>
            </a:r>
          </a:p>
          <a:p>
            <a:pPr algn="ctr">
              <a:lnSpc>
                <a:spcPct val="80000"/>
              </a:lnSpc>
              <a:spcBef>
                <a:spcPct val="20000"/>
              </a:spcBef>
            </a:pPr>
            <a:r>
              <a:rPr lang="en-US" sz="1800" b="1" dirty="0">
                <a:solidFill>
                  <a:srgbClr val="062458"/>
                </a:solidFill>
                <a:latin typeface="Gill Sans MT" charset="0"/>
              </a:rPr>
              <a:t>   ngvla.nrao.edu</a:t>
            </a:r>
            <a:endParaRPr lang="en-US" dirty="0"/>
          </a:p>
          <a:p>
            <a:endParaRPr lang="en-US" dirty="0"/>
          </a:p>
        </p:txBody>
      </p:sp>
      <p:sp>
        <p:nvSpPr>
          <p:cNvPr id="15" name="TextBox 14"/>
          <p:cNvSpPr txBox="1"/>
          <p:nvPr userDrawn="1"/>
        </p:nvSpPr>
        <p:spPr>
          <a:xfrm>
            <a:off x="391234" y="5003006"/>
            <a:ext cx="7924800" cy="800219"/>
          </a:xfrm>
          <a:prstGeom prst="rect">
            <a:avLst/>
          </a:prstGeom>
          <a:noFill/>
        </p:spPr>
        <p:txBody>
          <a:bodyPr wrap="square" rtlCol="0">
            <a:spAutoFit/>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i="1" dirty="0">
                <a:latin typeface="Gill Sans MT" charset="0"/>
                <a:cs typeface="Gill Sans" charset="0"/>
              </a:rPr>
              <a:t>The National Radio Astronomy Observatory is a facility of the National Science Foundation</a:t>
            </a:r>
            <a:br>
              <a:rPr lang="en-US" sz="1400" b="1" i="1" dirty="0">
                <a:latin typeface="Gill Sans MT" charset="0"/>
                <a:cs typeface="Gill Sans" charset="0"/>
              </a:rPr>
            </a:br>
            <a:r>
              <a:rPr lang="en-US" sz="1400" b="1" i="1" dirty="0">
                <a:latin typeface="Gill Sans MT" charset="0"/>
                <a:cs typeface="Gill Sans" charset="0"/>
              </a:rPr>
              <a:t>operated under cooperative agreement by Associated Universities, Inc.</a:t>
            </a:r>
          </a:p>
          <a:p>
            <a:endParaRPr lang="en-US" dirty="0"/>
          </a:p>
        </p:txBody>
      </p:sp>
    </p:spTree>
    <p:extLst>
      <p:ext uri="{BB962C8B-B14F-4D97-AF65-F5344CB8AC3E}">
        <p14:creationId xmlns:p14="http://schemas.microsoft.com/office/powerpoint/2010/main" val="756098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Content v2">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250208" y="145743"/>
            <a:ext cx="8636000" cy="477202"/>
          </a:xfrm>
          <a:prstGeom prst="rect">
            <a:avLst/>
          </a:prstGeom>
        </p:spPr>
        <p:txBody>
          <a:bodyPr/>
          <a:lstStyle>
            <a:lvl1pPr marL="0" indent="0">
              <a:buNone/>
              <a:defRPr>
                <a:latin typeface="Gill Sans MT" panose="020B0502020104020203" pitchFamily="34" charset="0"/>
              </a:defRPr>
            </a:lvl1pPr>
          </a:lstStyle>
          <a:p>
            <a:pPr lvl="0"/>
            <a:r>
              <a:rPr lang="en-US" dirty="0"/>
              <a:t>Title</a:t>
            </a:r>
          </a:p>
        </p:txBody>
      </p:sp>
      <p:sp>
        <p:nvSpPr>
          <p:cNvPr id="5" name="Text Placeholder 4"/>
          <p:cNvSpPr>
            <a:spLocks noGrp="1"/>
          </p:cNvSpPr>
          <p:nvPr>
            <p:ph type="body" sz="quarter" idx="12" hasCustomPrompt="1"/>
          </p:nvPr>
        </p:nvSpPr>
        <p:spPr>
          <a:xfrm>
            <a:off x="373040" y="652843"/>
            <a:ext cx="8636000" cy="5368816"/>
          </a:xfrm>
          <a:prstGeom prst="rect">
            <a:avLst/>
          </a:prstGeom>
        </p:spPr>
        <p:txBody>
          <a:bodyPr/>
          <a:lstStyle>
            <a:lvl1pPr>
              <a:defRPr sz="2400">
                <a:latin typeface="Gill Sans MT" panose="020B0502020104020203" pitchFamily="34" charset="0"/>
              </a:defRPr>
            </a:lvl1pPr>
            <a:lvl2pPr>
              <a:defRPr sz="2200">
                <a:latin typeface="Gill Sans MT" panose="020B0502020104020203" pitchFamily="34" charset="0"/>
              </a:defRPr>
            </a:lvl2pPr>
            <a:lvl3pPr>
              <a:defRPr sz="2000">
                <a:latin typeface="Gill Sans MT" panose="020B0502020104020203" pitchFamily="34" charset="0"/>
              </a:defRPr>
            </a:lvl3pPr>
            <a:lvl4pPr>
              <a:defRPr sz="1800">
                <a:latin typeface="Gill Sans MT" panose="020B0502020104020203" pitchFamily="34" charset="0"/>
              </a:defRPr>
            </a:lvl4pPr>
            <a:lvl5pPr>
              <a:defRPr sz="1600">
                <a:latin typeface="Gill Sans MT" panose="020B0502020104020203" pitchFamily="34" charset="0"/>
              </a:defRPr>
            </a:lvl5pPr>
          </a:lstStyle>
          <a:p>
            <a:pPr lvl="0"/>
            <a:r>
              <a:rPr lang="en-US" dirty="0"/>
              <a:t>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9389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Title and Content (no subtitle)">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250208" y="145743"/>
            <a:ext cx="8636000" cy="477202"/>
          </a:xfrm>
          <a:prstGeom prst="rect">
            <a:avLst/>
          </a:prstGeom>
        </p:spPr>
        <p:txBody>
          <a:bodyPr/>
          <a:lstStyle>
            <a:lvl1pPr marL="0" indent="0">
              <a:buNone/>
              <a:defRPr>
                <a:latin typeface="Gill Sans MT" panose="020B0502020104020203" pitchFamily="34" charset="0"/>
              </a:defRPr>
            </a:lvl1pPr>
          </a:lstStyle>
          <a:p>
            <a:pPr lvl="0"/>
            <a:r>
              <a:rPr lang="en-US" dirty="0"/>
              <a:t>Title</a:t>
            </a:r>
          </a:p>
        </p:txBody>
      </p:sp>
      <p:sp>
        <p:nvSpPr>
          <p:cNvPr id="5" name="Text Placeholder 4"/>
          <p:cNvSpPr>
            <a:spLocks noGrp="1"/>
          </p:cNvSpPr>
          <p:nvPr>
            <p:ph type="body" sz="quarter" idx="12" hasCustomPrompt="1"/>
          </p:nvPr>
        </p:nvSpPr>
        <p:spPr>
          <a:xfrm>
            <a:off x="373040" y="711200"/>
            <a:ext cx="8636000" cy="5181006"/>
          </a:xfrm>
          <a:prstGeom prst="rect">
            <a:avLst/>
          </a:prstGeom>
        </p:spPr>
        <p:txBody>
          <a:bodyPr/>
          <a:lstStyle>
            <a:lvl1pPr>
              <a:defRPr sz="2400">
                <a:latin typeface="Gill Sans MT" panose="020B0502020104020203" pitchFamily="34" charset="0"/>
              </a:defRPr>
            </a:lvl1pPr>
            <a:lvl2pPr>
              <a:defRPr sz="2200">
                <a:latin typeface="Gill Sans MT" panose="020B0502020104020203" pitchFamily="34" charset="0"/>
              </a:defRPr>
            </a:lvl2pPr>
            <a:lvl3pPr>
              <a:defRPr sz="2000">
                <a:latin typeface="Gill Sans MT" panose="020B0502020104020203" pitchFamily="34" charset="0"/>
              </a:defRPr>
            </a:lvl3pPr>
            <a:lvl4pPr>
              <a:defRPr sz="1800">
                <a:latin typeface="Gill Sans MT" panose="020B0502020104020203" pitchFamily="34" charset="0"/>
              </a:defRPr>
            </a:lvl4pPr>
            <a:lvl5pPr>
              <a:defRPr sz="1600">
                <a:latin typeface="Gill Sans MT" panose="020B0502020104020203" pitchFamily="34" charset="0"/>
              </a:defRPr>
            </a:lvl5pPr>
          </a:lstStyle>
          <a:p>
            <a:pPr lvl="0"/>
            <a:r>
              <a:rPr lang="en-US" dirty="0"/>
              <a:t>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4">
            <a:extLst>
              <a:ext uri="{FF2B5EF4-FFF2-40B4-BE49-F238E27FC236}">
                <a16:creationId xmlns:a16="http://schemas.microsoft.com/office/drawing/2014/main" id="{3A10D48A-BD87-CF4D-8B3B-001594B22A72}"/>
              </a:ext>
            </a:extLst>
          </p:cNvPr>
          <p:cNvSpPr>
            <a:spLocks noGrp="1"/>
          </p:cNvSpPr>
          <p:nvPr>
            <p:ph type="body" sz="quarter" idx="13" hasCustomPrompt="1"/>
          </p:nvPr>
        </p:nvSpPr>
        <p:spPr>
          <a:xfrm>
            <a:off x="7826828" y="145744"/>
            <a:ext cx="1182211" cy="369332"/>
          </a:xfrm>
          <a:prstGeom prst="rect">
            <a:avLst/>
          </a:prstGeom>
        </p:spPr>
        <p:txBody>
          <a:bodyPr>
            <a:spAutoFit/>
          </a:bodyPr>
          <a:lstStyle>
            <a:lvl1pPr marL="0" indent="0" algn="r">
              <a:buNone/>
              <a:defRPr sz="1800">
                <a:latin typeface="Gill Sans MT" panose="020B0502020104020203" pitchFamily="34" charset="0"/>
              </a:defRPr>
            </a:lvl1pPr>
            <a:lvl2pPr algn="r">
              <a:defRPr sz="2200">
                <a:latin typeface="Gill Sans MT" panose="020B0502020104020203" pitchFamily="34" charset="0"/>
              </a:defRPr>
            </a:lvl2pPr>
            <a:lvl3pPr algn="r">
              <a:defRPr sz="2000">
                <a:latin typeface="Gill Sans MT" panose="020B0502020104020203" pitchFamily="34" charset="0"/>
              </a:defRPr>
            </a:lvl3pPr>
            <a:lvl4pPr algn="r">
              <a:defRPr sz="1800">
                <a:latin typeface="Gill Sans MT" panose="020B0502020104020203" pitchFamily="34" charset="0"/>
              </a:defRPr>
            </a:lvl4pPr>
            <a:lvl5pPr algn="r">
              <a:defRPr sz="1600">
                <a:latin typeface="Gill Sans MT" panose="020B0502020104020203" pitchFamily="34" charset="0"/>
              </a:defRPr>
            </a:lvl5pPr>
          </a:lstStyle>
          <a:p>
            <a:pPr lvl="0"/>
            <a:r>
              <a:rPr lang="en-US" dirty="0"/>
              <a:t>SRDP-???</a:t>
            </a:r>
          </a:p>
        </p:txBody>
      </p:sp>
    </p:spTree>
    <p:extLst>
      <p:ext uri="{BB962C8B-B14F-4D97-AF65-F5344CB8AC3E}">
        <p14:creationId xmlns:p14="http://schemas.microsoft.com/office/powerpoint/2010/main" val="12207871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emf"/><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0255AA-1BD5-446E-819C-59471BEAD13B}" type="datetimeFigureOut">
              <a:rPr lang="en-US" smtClean="0"/>
              <a:t>5/10/18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AF3DFE-369F-42A8-95CC-0615539CF6FC}" type="slidenum">
              <a:rPr lang="en-US" smtClean="0"/>
              <a:t>‹#›</a:t>
            </a:fld>
            <a:endParaRPr lang="en-US"/>
          </a:p>
        </p:txBody>
      </p:sp>
      <p:sp>
        <p:nvSpPr>
          <p:cNvPr id="10" name="Freeform 9"/>
          <p:cNvSpPr/>
          <p:nvPr/>
        </p:nvSpPr>
        <p:spPr>
          <a:xfrm>
            <a:off x="-80001" y="6113419"/>
            <a:ext cx="9350520" cy="838111"/>
          </a:xfrm>
          <a:custGeom>
            <a:avLst/>
            <a:gdLst>
              <a:gd name="connsiteX0" fmla="*/ 0 w 9393008"/>
              <a:gd name="connsiteY0" fmla="*/ 58023 h 734959"/>
              <a:gd name="connsiteX1" fmla="*/ 1921150 w 9393008"/>
              <a:gd name="connsiteY1" fmla="*/ 193410 h 734959"/>
              <a:gd name="connsiteX2" fmla="*/ 2965534 w 9393008"/>
              <a:gd name="connsiteY2" fmla="*/ 238540 h 734959"/>
              <a:gd name="connsiteX3" fmla="*/ 3829407 w 9393008"/>
              <a:gd name="connsiteY3" fmla="*/ 199857 h 734959"/>
              <a:gd name="connsiteX4" fmla="*/ 4583684 w 9393008"/>
              <a:gd name="connsiteY4" fmla="*/ 148281 h 734959"/>
              <a:gd name="connsiteX5" fmla="*/ 6124473 w 9393008"/>
              <a:gd name="connsiteY5" fmla="*/ 38682 h 734959"/>
              <a:gd name="connsiteX6" fmla="*/ 7723283 w 9393008"/>
              <a:gd name="connsiteY6" fmla="*/ 0 h 734959"/>
              <a:gd name="connsiteX7" fmla="*/ 9077114 w 9393008"/>
              <a:gd name="connsiteY7" fmla="*/ 58023 h 734959"/>
              <a:gd name="connsiteX8" fmla="*/ 9393008 w 9393008"/>
              <a:gd name="connsiteY8" fmla="*/ 90258 h 734959"/>
              <a:gd name="connsiteX9" fmla="*/ 9386561 w 9393008"/>
              <a:gd name="connsiteY9" fmla="*/ 728512 h 734959"/>
              <a:gd name="connsiteX10" fmla="*/ 51574 w 9393008"/>
              <a:gd name="connsiteY10" fmla="*/ 734959 h 734959"/>
              <a:gd name="connsiteX11" fmla="*/ 0 w 9393008"/>
              <a:gd name="connsiteY11" fmla="*/ 58023 h 734959"/>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38111"/>
              <a:gd name="connsiteX1" fmla="*/ 1921150 w 9393008"/>
              <a:gd name="connsiteY1" fmla="*/ 193410 h 838111"/>
              <a:gd name="connsiteX2" fmla="*/ 2965534 w 9393008"/>
              <a:gd name="connsiteY2" fmla="*/ 238540 h 838111"/>
              <a:gd name="connsiteX3" fmla="*/ 3829407 w 9393008"/>
              <a:gd name="connsiteY3" fmla="*/ 199857 h 838111"/>
              <a:gd name="connsiteX4" fmla="*/ 4583684 w 9393008"/>
              <a:gd name="connsiteY4" fmla="*/ 148281 h 838111"/>
              <a:gd name="connsiteX5" fmla="*/ 6124473 w 9393008"/>
              <a:gd name="connsiteY5" fmla="*/ 38682 h 838111"/>
              <a:gd name="connsiteX6" fmla="*/ 7723283 w 9393008"/>
              <a:gd name="connsiteY6" fmla="*/ 0 h 838111"/>
              <a:gd name="connsiteX7" fmla="*/ 9077114 w 9393008"/>
              <a:gd name="connsiteY7" fmla="*/ 58023 h 838111"/>
              <a:gd name="connsiteX8" fmla="*/ 9393008 w 9393008"/>
              <a:gd name="connsiteY8" fmla="*/ 90258 h 838111"/>
              <a:gd name="connsiteX9" fmla="*/ 9386561 w 9393008"/>
              <a:gd name="connsiteY9" fmla="*/ 838111 h 838111"/>
              <a:gd name="connsiteX10" fmla="*/ 19340 w 9393008"/>
              <a:gd name="connsiteY10" fmla="*/ 818770 h 838111"/>
              <a:gd name="connsiteX11" fmla="*/ 0 w 9393008"/>
              <a:gd name="connsiteY11" fmla="*/ 58023 h 838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93008" h="838111">
                <a:moveTo>
                  <a:pt x="0" y="58023"/>
                </a:moveTo>
                <a:lnTo>
                  <a:pt x="1921150" y="193410"/>
                </a:lnTo>
                <a:lnTo>
                  <a:pt x="2965534" y="238540"/>
                </a:lnTo>
                <a:lnTo>
                  <a:pt x="3829407" y="199857"/>
                </a:lnTo>
                <a:lnTo>
                  <a:pt x="4583684" y="148281"/>
                </a:lnTo>
                <a:lnTo>
                  <a:pt x="6124473" y="38682"/>
                </a:lnTo>
                <a:lnTo>
                  <a:pt x="7723283" y="0"/>
                </a:lnTo>
                <a:lnTo>
                  <a:pt x="9077114" y="58023"/>
                </a:lnTo>
                <a:lnTo>
                  <a:pt x="9393008" y="90258"/>
                </a:lnTo>
                <a:lnTo>
                  <a:pt x="9386561" y="838111"/>
                </a:lnTo>
                <a:lnTo>
                  <a:pt x="19340" y="818770"/>
                </a:lnTo>
                <a:lnTo>
                  <a:pt x="0" y="58023"/>
                </a:lnTo>
                <a:close/>
              </a:path>
            </a:pathLst>
          </a:custGeom>
          <a:solidFill>
            <a:schemeClr val="accent4">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8006597" y="6429398"/>
            <a:ext cx="335026" cy="335026"/>
          </a:xfrm>
          <a:prstGeom prst="rect">
            <a:avLst/>
          </a:prstGeom>
        </p:spPr>
      </p:pic>
      <p:pic>
        <p:nvPicPr>
          <p:cNvPr id="12" name="Picture 11" descr="Curves_orange_blue.png"/>
          <p:cNvPicPr>
            <a:picLocks noChangeAspect="1"/>
          </p:cNvPicPr>
          <p:nvPr/>
        </p:nvPicPr>
        <p:blipFill>
          <a:blip r:embed="rId10" cstate="email">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0" y="5982031"/>
            <a:ext cx="9144000" cy="482203"/>
          </a:xfrm>
          <a:prstGeom prst="rect">
            <a:avLst/>
          </a:prstGeom>
        </p:spPr>
      </p:pic>
      <p:pic>
        <p:nvPicPr>
          <p:cNvPr id="14" name="Picture 13" descr="NRAO_Logo_White.ai"/>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7513721" y="6322504"/>
            <a:ext cx="430240" cy="556781"/>
          </a:xfrm>
          <a:prstGeom prst="rect">
            <a:avLst/>
          </a:prstGeom>
        </p:spPr>
      </p:pic>
      <p:sp>
        <p:nvSpPr>
          <p:cNvPr id="15" name="Subtitle 2"/>
          <p:cNvSpPr txBox="1">
            <a:spLocks/>
          </p:cNvSpPr>
          <p:nvPr/>
        </p:nvSpPr>
        <p:spPr>
          <a:xfrm>
            <a:off x="211671" y="6510864"/>
            <a:ext cx="3769084" cy="217448"/>
          </a:xfrm>
          <a:prstGeom prst="rect">
            <a:avLst/>
          </a:prstGeom>
        </p:spPr>
        <p:txBody>
          <a:bodyPr vert="horz" wrap="none" lIns="0" tIns="0" rIns="0" bIns="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fld id="{0372DE0E-017C-6047-AB40-14FA8E408B1F}" type="slidenum">
              <a:rPr lang="en-US" sz="1200" smtClean="0">
                <a:solidFill>
                  <a:schemeClr val="bg1"/>
                </a:solidFill>
                <a:latin typeface="Gill Sans Light"/>
                <a:cs typeface="Gill Sans Light"/>
              </a:rPr>
              <a:pPr algn="l"/>
              <a:t>‹#›</a:t>
            </a:fld>
            <a:endParaRPr lang="en-US" sz="1200" dirty="0">
              <a:solidFill>
                <a:schemeClr val="tx2">
                  <a:lumMod val="20000"/>
                  <a:lumOff val="80000"/>
                </a:schemeClr>
              </a:solidFill>
              <a:latin typeface="Gill Sans Light"/>
              <a:cs typeface="Gill Sans Light"/>
            </a:endParaRPr>
          </a:p>
        </p:txBody>
      </p:sp>
      <p:sp>
        <p:nvSpPr>
          <p:cNvPr id="16" name="Footer Placeholder 1"/>
          <p:cNvSpPr txBox="1">
            <a:spLocks/>
          </p:cNvSpPr>
          <p:nvPr/>
        </p:nvSpPr>
        <p:spPr>
          <a:xfrm>
            <a:off x="1733266" y="6405805"/>
            <a:ext cx="5199797" cy="38221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400" b="1" dirty="0">
                <a:solidFill>
                  <a:prstClr val="white"/>
                </a:solidFill>
                <a:latin typeface="Gill Sans MT" panose="020B0502020104020203" pitchFamily="34" charset="0"/>
              </a:rPr>
              <a:t>SRDP </a:t>
            </a:r>
            <a:r>
              <a:rPr lang="en-US" sz="1400" b="1" dirty="0" err="1">
                <a:solidFill>
                  <a:prstClr val="white"/>
                </a:solidFill>
                <a:latin typeface="Gill Sans MT" panose="020B0502020104020203" pitchFamily="34" charset="0"/>
              </a:rPr>
              <a:t>CoDR</a:t>
            </a:r>
            <a:r>
              <a:rPr lang="en-US" sz="1400" b="1" dirty="0">
                <a:solidFill>
                  <a:prstClr val="white"/>
                </a:solidFill>
                <a:latin typeface="Gill Sans MT" panose="020B0502020104020203" pitchFamily="34" charset="0"/>
              </a:rPr>
              <a:t> – May 10-11, 2018</a:t>
            </a:r>
          </a:p>
        </p:txBody>
      </p:sp>
      <p:pic>
        <p:nvPicPr>
          <p:cNvPr id="17" name="Picture 16"/>
          <p:cNvPicPr>
            <a:picLocks noChangeAspect="1"/>
          </p:cNvPicPr>
          <p:nvPr userDrawn="1"/>
        </p:nvPicPr>
        <p:blipFill>
          <a:blip r:embed="rId12">
            <a:biLevel thresh="50000"/>
            <a:extLst>
              <a:ext uri="{28A0092B-C50C-407E-A947-70E740481C1C}">
                <a14:useLocalDpi xmlns:a14="http://schemas.microsoft.com/office/drawing/2010/main" val="0"/>
              </a:ext>
            </a:extLst>
          </a:blip>
          <a:stretch>
            <a:fillRect/>
          </a:stretch>
        </p:blipFill>
        <p:spPr>
          <a:xfrm>
            <a:off x="8407003" y="6457098"/>
            <a:ext cx="512210" cy="307326"/>
          </a:xfrm>
          <a:prstGeom prst="rect">
            <a:avLst/>
          </a:prstGeom>
        </p:spPr>
      </p:pic>
    </p:spTree>
    <p:extLst>
      <p:ext uri="{BB962C8B-B14F-4D97-AF65-F5344CB8AC3E}">
        <p14:creationId xmlns:p14="http://schemas.microsoft.com/office/powerpoint/2010/main" val="39258743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6" r:id="rId3"/>
    <p:sldLayoutId id="2147483663" r:id="rId4"/>
    <p:sldLayoutId id="2147483665" r:id="rId5"/>
    <p:sldLayoutId id="2147483667" r:id="rId6"/>
    <p:sldLayoutId id="2147483668" r:id="rId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33437" y="4624553"/>
            <a:ext cx="7298191" cy="1042404"/>
          </a:xfrm>
        </p:spPr>
        <p:txBody>
          <a:bodyPr/>
          <a:lstStyle/>
          <a:p>
            <a:r>
              <a:rPr lang="en-US" dirty="0"/>
              <a:t>Science Ready Data Products -</a:t>
            </a:r>
            <a:r>
              <a:rPr lang="en-US" dirty="0" err="1"/>
              <a:t>CoDR</a:t>
            </a:r>
            <a:endParaRPr lang="en-US" dirty="0"/>
          </a:p>
          <a:p>
            <a:r>
              <a:rPr lang="en-US" dirty="0"/>
              <a:t>Requirements</a:t>
            </a:r>
          </a:p>
          <a:p>
            <a:endParaRPr lang="en-US" dirty="0"/>
          </a:p>
        </p:txBody>
      </p:sp>
      <p:sp>
        <p:nvSpPr>
          <p:cNvPr id="3" name="Text Placeholder 2"/>
          <p:cNvSpPr>
            <a:spLocks noGrp="1"/>
          </p:cNvSpPr>
          <p:nvPr>
            <p:ph type="body" sz="quarter" idx="11"/>
          </p:nvPr>
        </p:nvSpPr>
        <p:spPr>
          <a:xfrm>
            <a:off x="833438" y="6051625"/>
            <a:ext cx="7110412" cy="628231"/>
          </a:xfrm>
        </p:spPr>
        <p:txBody>
          <a:bodyPr/>
          <a:lstStyle/>
          <a:p>
            <a:r>
              <a:rPr lang="en-US" dirty="0"/>
              <a:t>Jeff Kern</a:t>
            </a:r>
          </a:p>
        </p:txBody>
      </p:sp>
    </p:spTree>
    <p:extLst>
      <p:ext uri="{BB962C8B-B14F-4D97-AF65-F5344CB8AC3E}">
        <p14:creationId xmlns:p14="http://schemas.microsoft.com/office/powerpoint/2010/main" val="2418952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Issues from the Requirements Review</a:t>
            </a:r>
          </a:p>
        </p:txBody>
      </p:sp>
      <p:sp>
        <p:nvSpPr>
          <p:cNvPr id="5" name="Text Placeholder 4"/>
          <p:cNvSpPr>
            <a:spLocks noGrp="1"/>
          </p:cNvSpPr>
          <p:nvPr>
            <p:ph type="body" sz="quarter" idx="11"/>
          </p:nvPr>
        </p:nvSpPr>
        <p:spPr/>
        <p:txBody>
          <a:bodyPr/>
          <a:lstStyle/>
          <a:p>
            <a:r>
              <a:rPr lang="en-US" dirty="0"/>
              <a:t>Improving Weblog is Important</a:t>
            </a:r>
          </a:p>
        </p:txBody>
      </p:sp>
      <p:sp>
        <p:nvSpPr>
          <p:cNvPr id="3" name="Text Placeholder 2">
            <a:extLst>
              <a:ext uri="{FF2B5EF4-FFF2-40B4-BE49-F238E27FC236}">
                <a16:creationId xmlns:a16="http://schemas.microsoft.com/office/drawing/2014/main" id="{D90AE604-392D-FF4F-B890-9AF6C737AD63}"/>
              </a:ext>
            </a:extLst>
          </p:cNvPr>
          <p:cNvSpPr>
            <a:spLocks noGrp="1"/>
          </p:cNvSpPr>
          <p:nvPr>
            <p:ph type="body" sz="quarter" idx="12"/>
          </p:nvPr>
        </p:nvSpPr>
        <p:spPr>
          <a:xfrm>
            <a:off x="250208" y="1255781"/>
            <a:ext cx="8636000" cy="4603750"/>
          </a:xfrm>
        </p:spPr>
        <p:txBody>
          <a:bodyPr/>
          <a:lstStyle/>
          <a:p>
            <a:pPr marL="0" indent="0">
              <a:buNone/>
            </a:pPr>
            <a:r>
              <a:rPr lang="en-US" dirty="0">
                <a:solidFill>
                  <a:srgbClr val="816D9A"/>
                </a:solidFill>
              </a:rPr>
              <a:t>Concern: So much information there that it is nearly impossible to sort through.</a:t>
            </a:r>
          </a:p>
          <a:p>
            <a:r>
              <a:rPr lang="en-US" dirty="0">
                <a:solidFill>
                  <a:srgbClr val="403152"/>
                </a:solidFill>
              </a:rPr>
              <a:t>The weblog is designed to have a hierarchal structure so that the same report can serve all users.</a:t>
            </a:r>
          </a:p>
          <a:p>
            <a:r>
              <a:rPr lang="en-US" dirty="0">
                <a:solidFill>
                  <a:srgbClr val="403152"/>
                </a:solidFill>
              </a:rPr>
              <a:t>Current structure heavily influenced by commissioning needs and power users.</a:t>
            </a:r>
          </a:p>
          <a:p>
            <a:r>
              <a:rPr lang="en-US" dirty="0">
                <a:solidFill>
                  <a:srgbClr val="403152"/>
                </a:solidFill>
              </a:rPr>
              <a:t>“Topics” tab is currently under-utilized.</a:t>
            </a:r>
          </a:p>
          <a:p>
            <a:pPr lvl="1"/>
            <a:r>
              <a:rPr lang="en-US" dirty="0">
                <a:solidFill>
                  <a:srgbClr val="403152"/>
                </a:solidFill>
              </a:rPr>
              <a:t>Intended to give casual user a summary view</a:t>
            </a:r>
          </a:p>
          <a:p>
            <a:pPr lvl="1"/>
            <a:r>
              <a:rPr lang="en-US" dirty="0">
                <a:solidFill>
                  <a:srgbClr val="403152"/>
                </a:solidFill>
              </a:rPr>
              <a:t>Effort required to define that summary</a:t>
            </a:r>
          </a:p>
          <a:p>
            <a:pPr lvl="1"/>
            <a:r>
              <a:rPr lang="en-US" dirty="0">
                <a:solidFill>
                  <a:srgbClr val="403152"/>
                </a:solidFill>
              </a:rPr>
              <a:t>Agree that this is part of SRDP scope</a:t>
            </a:r>
          </a:p>
          <a:p>
            <a:pPr marL="0" indent="0">
              <a:buNone/>
            </a:pPr>
            <a:endParaRPr lang="en-US" dirty="0"/>
          </a:p>
        </p:txBody>
      </p:sp>
      <p:sp>
        <p:nvSpPr>
          <p:cNvPr id="4" name="TextBox 3">
            <a:extLst>
              <a:ext uri="{FF2B5EF4-FFF2-40B4-BE49-F238E27FC236}">
                <a16:creationId xmlns:a16="http://schemas.microsoft.com/office/drawing/2014/main" id="{481E8814-26BE-104C-81E4-459D0E9EC44A}"/>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SRDP-69</a:t>
            </a:r>
          </a:p>
        </p:txBody>
      </p:sp>
      <p:pic>
        <p:nvPicPr>
          <p:cNvPr id="6" name="Picture 5">
            <a:extLst>
              <a:ext uri="{FF2B5EF4-FFF2-40B4-BE49-F238E27FC236}">
                <a16:creationId xmlns:a16="http://schemas.microsoft.com/office/drawing/2014/main" id="{12F7C959-0EFA-D849-AFBD-8ED93E22D4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3786" y="1175771"/>
            <a:ext cx="6840274" cy="5080448"/>
          </a:xfrm>
          <a:prstGeom prst="rect">
            <a:avLst/>
          </a:prstGeom>
        </p:spPr>
      </p:pic>
    </p:spTree>
    <p:extLst>
      <p:ext uri="{BB962C8B-B14F-4D97-AF65-F5344CB8AC3E}">
        <p14:creationId xmlns:p14="http://schemas.microsoft.com/office/powerpoint/2010/main" val="3477160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Pipeline for all VLA Receivers</a:t>
            </a:r>
          </a:p>
        </p:txBody>
      </p:sp>
      <p:sp>
        <p:nvSpPr>
          <p:cNvPr id="5" name="Text Placeholder 4"/>
          <p:cNvSpPr>
            <a:spLocks noGrp="1"/>
          </p:cNvSpPr>
          <p:nvPr>
            <p:ph type="body" sz="quarter" idx="12"/>
          </p:nvPr>
        </p:nvSpPr>
        <p:spPr/>
        <p:txBody>
          <a:bodyPr/>
          <a:lstStyle/>
          <a:p>
            <a:pPr marL="0" indent="0">
              <a:buNone/>
            </a:pPr>
            <a:r>
              <a:rPr lang="en-US" dirty="0">
                <a:solidFill>
                  <a:srgbClr val="816D9A"/>
                </a:solidFill>
              </a:rPr>
              <a:t>Concern: ... clear identification of whether ALL JVLA receivers will be included in the SRDP calibration and imaging. </a:t>
            </a:r>
          </a:p>
          <a:p>
            <a:r>
              <a:rPr lang="en-US" dirty="0"/>
              <a:t>The objective is to support all receiver bands.  </a:t>
            </a:r>
          </a:p>
          <a:p>
            <a:r>
              <a:rPr lang="en-US" dirty="0"/>
              <a:t>Start with the “easy” bands then move into the more difficult portions of the spectrum.  </a:t>
            </a:r>
          </a:p>
          <a:p>
            <a:r>
              <a:rPr lang="en-US" dirty="0"/>
              <a:t>Tension between bands and capabilities. </a:t>
            </a:r>
          </a:p>
          <a:p>
            <a:endParaRPr lang="en-US" dirty="0"/>
          </a:p>
          <a:p>
            <a:pPr marL="0" indent="0" algn="ctr">
              <a:buNone/>
            </a:pPr>
            <a:r>
              <a:rPr lang="en-US" dirty="0"/>
              <a:t>We plan to use the NRAO users committee to help with this prioritization.  The guiding principle will be to maximize the scientific output of the facilities.</a:t>
            </a:r>
          </a:p>
        </p:txBody>
      </p:sp>
      <p:sp>
        <p:nvSpPr>
          <p:cNvPr id="4" name="TextBox 3">
            <a:extLst>
              <a:ext uri="{FF2B5EF4-FFF2-40B4-BE49-F238E27FC236}">
                <a16:creationId xmlns:a16="http://schemas.microsoft.com/office/drawing/2014/main" id="{481E8814-26BE-104C-81E4-459D0E9EC44A}"/>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SRDP-52</a:t>
            </a:r>
          </a:p>
        </p:txBody>
      </p:sp>
    </p:spTree>
    <p:extLst>
      <p:ext uri="{BB962C8B-B14F-4D97-AF65-F5344CB8AC3E}">
        <p14:creationId xmlns:p14="http://schemas.microsoft.com/office/powerpoint/2010/main" val="34407995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High Level Non-functional requirements</a:t>
            </a:r>
          </a:p>
        </p:txBody>
      </p:sp>
      <p:sp>
        <p:nvSpPr>
          <p:cNvPr id="5" name="Text Placeholder 4"/>
          <p:cNvSpPr>
            <a:spLocks noGrp="1"/>
          </p:cNvSpPr>
          <p:nvPr>
            <p:ph type="body" sz="quarter" idx="12"/>
          </p:nvPr>
        </p:nvSpPr>
        <p:spPr>
          <a:xfrm>
            <a:off x="373040" y="1393370"/>
            <a:ext cx="8636000" cy="4498835"/>
          </a:xfrm>
        </p:spPr>
        <p:txBody>
          <a:bodyPr/>
          <a:lstStyle/>
          <a:p>
            <a:r>
              <a:rPr lang="en-US" dirty="0"/>
              <a:t>Determined that it is premature to define non-functional requirements.</a:t>
            </a:r>
          </a:p>
          <a:p>
            <a:pPr lvl="1"/>
            <a:r>
              <a:rPr lang="en-US" dirty="0"/>
              <a:t>Modifying or augmenting existing services</a:t>
            </a:r>
          </a:p>
          <a:p>
            <a:pPr lvl="1"/>
            <a:r>
              <a:rPr lang="en-US" dirty="0"/>
              <a:t>Uncertainty in pipeline performance</a:t>
            </a:r>
          </a:p>
          <a:p>
            <a:endParaRPr lang="en-US" dirty="0"/>
          </a:p>
          <a:p>
            <a:r>
              <a:rPr lang="en-US" dirty="0"/>
              <a:t>Incremental delivery allows us to baseline performance, then address under continuous process improvement</a:t>
            </a:r>
          </a:p>
          <a:p>
            <a:pPr lvl="1"/>
            <a:r>
              <a:rPr lang="en-US" dirty="0"/>
              <a:t>Defining performance requirements at the L1 level in subsequent planning waves.</a:t>
            </a:r>
          </a:p>
          <a:p>
            <a:pPr marL="0" indent="0">
              <a:buNone/>
            </a:pPr>
            <a:endParaRPr lang="en-US" dirty="0"/>
          </a:p>
          <a:p>
            <a:pPr marL="0" indent="0">
              <a:buNone/>
            </a:pPr>
            <a:endParaRPr lang="en-US" dirty="0"/>
          </a:p>
        </p:txBody>
      </p:sp>
      <p:sp>
        <p:nvSpPr>
          <p:cNvPr id="3" name="Text Placeholder 2">
            <a:extLst>
              <a:ext uri="{FF2B5EF4-FFF2-40B4-BE49-F238E27FC236}">
                <a16:creationId xmlns:a16="http://schemas.microsoft.com/office/drawing/2014/main" id="{09FAF8E8-8F4D-BB4C-8764-C42BBB260F56}"/>
              </a:ext>
            </a:extLst>
          </p:cNvPr>
          <p:cNvSpPr>
            <a:spLocks noGrp="1"/>
          </p:cNvSpPr>
          <p:nvPr>
            <p:ph type="body" sz="quarter" idx="13"/>
          </p:nvPr>
        </p:nvSpPr>
        <p:spPr>
          <a:xfrm>
            <a:off x="7703997" y="268913"/>
            <a:ext cx="1182211" cy="369332"/>
          </a:xfrm>
        </p:spPr>
        <p:txBody>
          <a:bodyPr/>
          <a:lstStyle/>
          <a:p>
            <a:r>
              <a:rPr lang="en-US" dirty="0"/>
              <a:t>SRDP-136</a:t>
            </a:r>
          </a:p>
        </p:txBody>
      </p:sp>
    </p:spTree>
    <p:extLst>
      <p:ext uri="{BB962C8B-B14F-4D97-AF65-F5344CB8AC3E}">
        <p14:creationId xmlns:p14="http://schemas.microsoft.com/office/powerpoint/2010/main" val="2556989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92506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SE Processes for revisions to previously implemented requirements</a:t>
            </a:r>
          </a:p>
        </p:txBody>
      </p:sp>
      <p:sp>
        <p:nvSpPr>
          <p:cNvPr id="5" name="Text Placeholder 4"/>
          <p:cNvSpPr>
            <a:spLocks noGrp="1"/>
          </p:cNvSpPr>
          <p:nvPr>
            <p:ph type="body" sz="quarter" idx="12"/>
          </p:nvPr>
        </p:nvSpPr>
        <p:spPr>
          <a:xfrm>
            <a:off x="373040" y="1198179"/>
            <a:ext cx="8636000" cy="4671079"/>
          </a:xfrm>
        </p:spPr>
        <p:txBody>
          <a:bodyPr>
            <a:normAutofit fontScale="92500" lnSpcReduction="10000"/>
          </a:bodyPr>
          <a:lstStyle/>
          <a:p>
            <a:r>
              <a:rPr lang="en-US" dirty="0"/>
              <a:t>Two levels of Change Control Board:</a:t>
            </a:r>
          </a:p>
          <a:p>
            <a:pPr lvl="1"/>
            <a:r>
              <a:rPr lang="en-US" sz="2000" dirty="0"/>
              <a:t>NRAO CCB: Observatory Level for changes to approved baseline</a:t>
            </a:r>
          </a:p>
          <a:p>
            <a:pPr lvl="1"/>
            <a:r>
              <a:rPr lang="en-US" sz="2000" dirty="0"/>
              <a:t>SRDP CCB: Project level for changes within approved project baseline</a:t>
            </a:r>
          </a:p>
          <a:p>
            <a:r>
              <a:rPr lang="en-US" dirty="0"/>
              <a:t>L0 changes typically impact baseline – NRAO CCB</a:t>
            </a:r>
          </a:p>
          <a:p>
            <a:r>
              <a:rPr lang="en-US" dirty="0"/>
              <a:t>L1 changes typically have minor schedule impact, repurpose resources, or other changes that do not impact the approved baseline – SRDP CCB</a:t>
            </a:r>
          </a:p>
          <a:p>
            <a:r>
              <a:rPr lang="en-US" dirty="0"/>
              <a:t>L2 changes are managed within a departmental process and are not submitted to CCB, however, notification of L2 changes are tracked by the Project office</a:t>
            </a:r>
          </a:p>
          <a:p>
            <a:r>
              <a:rPr lang="en-US" dirty="0"/>
              <a:t>Changes to previously approved / implemented requirements are reviewed by the Requirements Committee for re-introduction to a subsequent planning wave as needed.</a:t>
            </a:r>
          </a:p>
        </p:txBody>
      </p:sp>
      <p:sp>
        <p:nvSpPr>
          <p:cNvPr id="4" name="TextBox 3">
            <a:extLst>
              <a:ext uri="{FF2B5EF4-FFF2-40B4-BE49-F238E27FC236}">
                <a16:creationId xmlns:a16="http://schemas.microsoft.com/office/drawing/2014/main" id="{E9929FFC-BEEC-864F-87ED-5908DEF6AC4C}"/>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SRDP-128</a:t>
            </a:r>
          </a:p>
        </p:txBody>
      </p:sp>
      <p:sp>
        <p:nvSpPr>
          <p:cNvPr id="6" name="Text Placeholder 1"/>
          <p:cNvSpPr txBox="1">
            <a:spLocks/>
          </p:cNvSpPr>
          <p:nvPr/>
        </p:nvSpPr>
        <p:spPr>
          <a:xfrm>
            <a:off x="250208" y="726500"/>
            <a:ext cx="8636000" cy="876942"/>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dirty="0"/>
              <a:t>	</a:t>
            </a:r>
          </a:p>
          <a:p>
            <a:endParaRPr lang="en-US" sz="2400" dirty="0"/>
          </a:p>
          <a:p>
            <a:endParaRPr lang="en-US" sz="2400" dirty="0"/>
          </a:p>
        </p:txBody>
      </p:sp>
    </p:spTree>
    <p:extLst>
      <p:ext uri="{BB962C8B-B14F-4D97-AF65-F5344CB8AC3E}">
        <p14:creationId xmlns:p14="http://schemas.microsoft.com/office/powerpoint/2010/main" val="31704670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0D0F6986-3856-2A45-8FB3-FB8443BE1325}"/>
              </a:ext>
            </a:extLst>
          </p:cNvPr>
          <p:cNvSpPr>
            <a:spLocks noGrp="1"/>
          </p:cNvSpPr>
          <p:nvPr>
            <p:ph type="body" sz="quarter" idx="10"/>
          </p:nvPr>
        </p:nvSpPr>
        <p:spPr/>
        <p:txBody>
          <a:bodyPr/>
          <a:lstStyle/>
          <a:p>
            <a:r>
              <a:rPr lang="en-US" dirty="0"/>
              <a:t>SRDP Requirements Committee</a:t>
            </a:r>
          </a:p>
        </p:txBody>
      </p:sp>
      <p:sp>
        <p:nvSpPr>
          <p:cNvPr id="10" name="Text Placeholder 9">
            <a:extLst>
              <a:ext uri="{FF2B5EF4-FFF2-40B4-BE49-F238E27FC236}">
                <a16:creationId xmlns:a16="http://schemas.microsoft.com/office/drawing/2014/main" id="{2A92FC3F-8D58-6446-B5A9-9B5BCB3F9083}"/>
              </a:ext>
            </a:extLst>
          </p:cNvPr>
          <p:cNvSpPr>
            <a:spLocks noGrp="1"/>
          </p:cNvSpPr>
          <p:nvPr>
            <p:ph type="body" sz="quarter" idx="11"/>
          </p:nvPr>
        </p:nvSpPr>
        <p:spPr/>
        <p:txBody>
          <a:bodyPr/>
          <a:lstStyle/>
          <a:p>
            <a:r>
              <a:rPr lang="en-US" i="1" dirty="0"/>
              <a:t>Current Membership</a:t>
            </a:r>
          </a:p>
          <a:p>
            <a:endParaRPr lang="en-US" dirty="0"/>
          </a:p>
        </p:txBody>
      </p:sp>
      <p:sp>
        <p:nvSpPr>
          <p:cNvPr id="12" name="Content Placeholder 6">
            <a:extLst>
              <a:ext uri="{FF2B5EF4-FFF2-40B4-BE49-F238E27FC236}">
                <a16:creationId xmlns:a16="http://schemas.microsoft.com/office/drawing/2014/main" id="{90B3F46C-A6E2-8E40-85DA-DEE8B39EE928}"/>
              </a:ext>
            </a:extLst>
          </p:cNvPr>
          <p:cNvSpPr txBox="1">
            <a:spLocks/>
          </p:cNvSpPr>
          <p:nvPr/>
        </p:nvSpPr>
        <p:spPr bwMode="auto">
          <a:xfrm>
            <a:off x="250208" y="1192965"/>
            <a:ext cx="8229600" cy="3139440"/>
          </a:xfrm>
          <a:prstGeom prst="rect">
            <a:avLst/>
          </a:prstGeom>
          <a:noFill/>
          <a:ln w="9525">
            <a:noFill/>
            <a:miter lim="800000"/>
            <a:headEnd/>
            <a:tailEnd/>
          </a:ln>
        </p:spPr>
        <p:txBody>
          <a:bodyPr vert="horz" wrap="square" lIns="91440" tIns="45720" rIns="91440" bIns="45720" numCol="2"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2000">
                <a:solidFill>
                  <a:srgbClr val="000099"/>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000">
                <a:solidFill>
                  <a:srgbClr val="000099"/>
                </a:solidFill>
                <a:latin typeface="+mn-lt"/>
                <a:ea typeface="+mn-ea"/>
              </a:defRPr>
            </a:lvl2pPr>
            <a:lvl3pPr marL="11430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3pPr>
            <a:lvl4pPr marL="16002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4pPr>
            <a:lvl5pPr marL="20574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5pPr>
            <a:lvl6pPr marL="25146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6pPr>
            <a:lvl7pPr marL="29718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7pPr>
            <a:lvl8pPr marL="34290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8pPr>
            <a:lvl9pPr marL="38862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9pPr>
          </a:lstStyle>
          <a:p>
            <a:pPr algn="ctr">
              <a:buFont typeface="Arial" charset="0"/>
              <a:buNone/>
            </a:pPr>
            <a:r>
              <a:rPr lang="en-US" sz="2800" i="1" u="sng" kern="0" dirty="0">
                <a:solidFill>
                  <a:srgbClr val="816D9A"/>
                </a:solidFill>
              </a:rPr>
              <a:t>SSR</a:t>
            </a:r>
          </a:p>
          <a:p>
            <a:pPr algn="ctr">
              <a:buFont typeface="Arial" charset="0"/>
              <a:buNone/>
            </a:pPr>
            <a:r>
              <a:rPr lang="en-US" sz="2800" kern="0" dirty="0">
                <a:solidFill>
                  <a:schemeClr val="tx1"/>
                </a:solidFill>
              </a:rPr>
              <a:t>Drew Medlin</a:t>
            </a:r>
          </a:p>
          <a:p>
            <a:pPr algn="ctr">
              <a:buFont typeface="Arial" charset="0"/>
              <a:buNone/>
            </a:pPr>
            <a:r>
              <a:rPr lang="en-US" sz="2800" kern="0" dirty="0">
                <a:solidFill>
                  <a:schemeClr val="tx1"/>
                </a:solidFill>
              </a:rPr>
              <a:t>Eric Murphy</a:t>
            </a:r>
          </a:p>
          <a:p>
            <a:pPr algn="ctr">
              <a:buFont typeface="Arial" charset="0"/>
              <a:buNone/>
            </a:pPr>
            <a:r>
              <a:rPr lang="en-US" sz="2800" i="1" u="sng" kern="0" dirty="0">
                <a:solidFill>
                  <a:srgbClr val="816D9A"/>
                </a:solidFill>
              </a:rPr>
              <a:t>DMS</a:t>
            </a:r>
          </a:p>
          <a:p>
            <a:pPr algn="ctr">
              <a:buFont typeface="Arial" charset="0"/>
              <a:buNone/>
            </a:pPr>
            <a:r>
              <a:rPr lang="en-US" sz="2800" kern="0" dirty="0">
                <a:solidFill>
                  <a:schemeClr val="tx1"/>
                </a:solidFill>
              </a:rPr>
              <a:t>Rafael </a:t>
            </a:r>
            <a:r>
              <a:rPr lang="en-US" sz="2800" kern="0" dirty="0" err="1">
                <a:solidFill>
                  <a:schemeClr val="tx1"/>
                </a:solidFill>
              </a:rPr>
              <a:t>Hiriart</a:t>
            </a:r>
            <a:endParaRPr lang="en-US" sz="2800" kern="0" dirty="0">
              <a:solidFill>
                <a:schemeClr val="tx1"/>
              </a:solidFill>
            </a:endParaRPr>
          </a:p>
          <a:p>
            <a:pPr algn="ctr">
              <a:buFont typeface="Arial" charset="0"/>
              <a:buNone/>
            </a:pPr>
            <a:r>
              <a:rPr lang="en-US" sz="2800" kern="0" dirty="0">
                <a:solidFill>
                  <a:schemeClr val="tx1"/>
                </a:solidFill>
              </a:rPr>
              <a:t>Daniel Lyons</a:t>
            </a:r>
          </a:p>
          <a:p>
            <a:pPr algn="ctr">
              <a:buFont typeface="Arial" charset="0"/>
              <a:buNone/>
            </a:pPr>
            <a:r>
              <a:rPr lang="en-US" sz="2800" i="1" u="sng" kern="0" dirty="0">
                <a:solidFill>
                  <a:srgbClr val="816D9A"/>
                </a:solidFill>
              </a:rPr>
              <a:t>NM OPS</a:t>
            </a:r>
          </a:p>
          <a:p>
            <a:pPr algn="ctr">
              <a:buFont typeface="Arial" charset="0"/>
              <a:buNone/>
            </a:pPr>
            <a:r>
              <a:rPr lang="en-US" sz="2800" kern="0" dirty="0">
                <a:solidFill>
                  <a:schemeClr val="tx1"/>
                </a:solidFill>
              </a:rPr>
              <a:t>Josh </a:t>
            </a:r>
            <a:r>
              <a:rPr lang="en-US" sz="2800" kern="0" dirty="0" err="1">
                <a:solidFill>
                  <a:schemeClr val="tx1"/>
                </a:solidFill>
              </a:rPr>
              <a:t>Marvil</a:t>
            </a:r>
            <a:endParaRPr lang="en-US" sz="2800" kern="0" dirty="0">
              <a:solidFill>
                <a:schemeClr val="tx1"/>
              </a:solidFill>
            </a:endParaRPr>
          </a:p>
          <a:p>
            <a:pPr algn="ctr">
              <a:buFont typeface="Arial" charset="0"/>
              <a:buNone/>
            </a:pPr>
            <a:r>
              <a:rPr lang="en-US" sz="2800" kern="0" dirty="0">
                <a:solidFill>
                  <a:schemeClr val="tx1"/>
                </a:solidFill>
              </a:rPr>
              <a:t>Claire Chandler</a:t>
            </a:r>
          </a:p>
          <a:p>
            <a:pPr algn="ctr">
              <a:buFont typeface="Arial" charset="0"/>
              <a:buNone/>
            </a:pPr>
            <a:r>
              <a:rPr lang="en-US" sz="2800" i="1" u="sng" kern="0" dirty="0">
                <a:solidFill>
                  <a:srgbClr val="816D9A"/>
                </a:solidFill>
              </a:rPr>
              <a:t>ALMA</a:t>
            </a:r>
          </a:p>
          <a:p>
            <a:pPr marL="0" indent="0" algn="ctr">
              <a:buNone/>
            </a:pPr>
            <a:r>
              <a:rPr lang="en-US" sz="2800" dirty="0">
                <a:solidFill>
                  <a:schemeClr val="tx1"/>
                </a:solidFill>
              </a:rPr>
              <a:t>Catarina </a:t>
            </a:r>
            <a:r>
              <a:rPr lang="en-US" sz="2800" dirty="0" err="1">
                <a:solidFill>
                  <a:schemeClr val="tx1"/>
                </a:solidFill>
              </a:rPr>
              <a:t>Ubach</a:t>
            </a:r>
            <a:endParaRPr lang="en-US" sz="2800" dirty="0">
              <a:solidFill>
                <a:schemeClr val="tx1"/>
              </a:solidFill>
            </a:endParaRPr>
          </a:p>
          <a:p>
            <a:pPr marL="0" indent="0" algn="ctr">
              <a:buNone/>
            </a:pPr>
            <a:r>
              <a:rPr lang="en-US" sz="2800" dirty="0">
                <a:solidFill>
                  <a:schemeClr val="tx1"/>
                </a:solidFill>
              </a:rPr>
              <a:t>Amanda </a:t>
            </a:r>
            <a:r>
              <a:rPr lang="en-US" sz="2800" dirty="0" err="1">
                <a:solidFill>
                  <a:schemeClr val="tx1"/>
                </a:solidFill>
              </a:rPr>
              <a:t>Kepley</a:t>
            </a:r>
            <a:endParaRPr lang="en-US" sz="2800" dirty="0">
              <a:solidFill>
                <a:schemeClr val="tx1"/>
              </a:solidFill>
            </a:endParaRPr>
          </a:p>
          <a:p>
            <a:pPr algn="ctr">
              <a:buFont typeface="Arial" charset="0"/>
              <a:buNone/>
            </a:pPr>
            <a:endParaRPr lang="en-US" i="1" u="sng" kern="0" dirty="0">
              <a:solidFill>
                <a:srgbClr val="C00000"/>
              </a:solidFill>
            </a:endParaRPr>
          </a:p>
        </p:txBody>
      </p:sp>
      <p:sp>
        <p:nvSpPr>
          <p:cNvPr id="13" name="Content Placeholder 6">
            <a:extLst>
              <a:ext uri="{FF2B5EF4-FFF2-40B4-BE49-F238E27FC236}">
                <a16:creationId xmlns:a16="http://schemas.microsoft.com/office/drawing/2014/main" id="{FB8E706F-0052-5549-B77C-49CFD568098F}"/>
              </a:ext>
            </a:extLst>
          </p:cNvPr>
          <p:cNvSpPr txBox="1">
            <a:spLocks/>
          </p:cNvSpPr>
          <p:nvPr/>
        </p:nvSpPr>
        <p:spPr bwMode="auto">
          <a:xfrm>
            <a:off x="250208" y="4855127"/>
            <a:ext cx="8229600" cy="449580"/>
          </a:xfrm>
          <a:prstGeom prst="rect">
            <a:avLst/>
          </a:prstGeom>
          <a:noFill/>
          <a:ln w="9525">
            <a:noFill/>
            <a:miter lim="800000"/>
            <a:headEnd/>
            <a:tailEnd/>
          </a:ln>
        </p:spPr>
        <p:txBody>
          <a:bodyPr vert="horz" wrap="square" lIns="91440" tIns="45720" rIns="91440" bIns="45720" numCol="2"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2000">
                <a:solidFill>
                  <a:srgbClr val="000099"/>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000">
                <a:solidFill>
                  <a:srgbClr val="000099"/>
                </a:solidFill>
                <a:latin typeface="+mn-lt"/>
                <a:ea typeface="+mn-ea"/>
              </a:defRPr>
            </a:lvl2pPr>
            <a:lvl3pPr marL="11430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3pPr>
            <a:lvl4pPr marL="16002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4pPr>
            <a:lvl5pPr marL="20574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5pPr>
            <a:lvl6pPr marL="25146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6pPr>
            <a:lvl7pPr marL="29718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7pPr>
            <a:lvl8pPr marL="34290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8pPr>
            <a:lvl9pPr marL="38862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9pPr>
          </a:lstStyle>
          <a:p>
            <a:pPr algn="ctr">
              <a:buFont typeface="Arial" charset="0"/>
              <a:buNone/>
            </a:pPr>
            <a:r>
              <a:rPr lang="en-US" sz="2800" kern="0" dirty="0">
                <a:solidFill>
                  <a:schemeClr val="tx1"/>
                </a:solidFill>
              </a:rPr>
              <a:t>Walter </a:t>
            </a:r>
            <a:r>
              <a:rPr lang="en-US" sz="2800" kern="0" dirty="0" err="1">
                <a:solidFill>
                  <a:schemeClr val="tx1"/>
                </a:solidFill>
              </a:rPr>
              <a:t>Brisken</a:t>
            </a:r>
            <a:endParaRPr lang="en-US" sz="2800" kern="0" dirty="0">
              <a:solidFill>
                <a:schemeClr val="tx1"/>
              </a:solidFill>
            </a:endParaRPr>
          </a:p>
          <a:p>
            <a:pPr algn="ctr">
              <a:buFont typeface="Arial" charset="0"/>
              <a:buNone/>
            </a:pPr>
            <a:r>
              <a:rPr lang="en-US" sz="2800" kern="0" dirty="0">
                <a:solidFill>
                  <a:schemeClr val="tx1"/>
                </a:solidFill>
              </a:rPr>
              <a:t>James </a:t>
            </a:r>
            <a:r>
              <a:rPr lang="en-US" sz="2800" kern="0" dirty="0" err="1">
                <a:solidFill>
                  <a:schemeClr val="tx1"/>
                </a:solidFill>
              </a:rPr>
              <a:t>Robnett</a:t>
            </a:r>
            <a:endParaRPr lang="en-US" kern="0" dirty="0">
              <a:solidFill>
                <a:schemeClr val="tx1"/>
              </a:solidFill>
            </a:endParaRPr>
          </a:p>
        </p:txBody>
      </p:sp>
      <p:sp>
        <p:nvSpPr>
          <p:cNvPr id="14" name="Content Placeholder 6">
            <a:extLst>
              <a:ext uri="{FF2B5EF4-FFF2-40B4-BE49-F238E27FC236}">
                <a16:creationId xmlns:a16="http://schemas.microsoft.com/office/drawing/2014/main" id="{EF84FDB0-1815-B94E-B590-F8B15D9D5563}"/>
              </a:ext>
            </a:extLst>
          </p:cNvPr>
          <p:cNvSpPr txBox="1">
            <a:spLocks/>
          </p:cNvSpPr>
          <p:nvPr/>
        </p:nvSpPr>
        <p:spPr bwMode="auto">
          <a:xfrm>
            <a:off x="250208" y="4330925"/>
            <a:ext cx="8229600" cy="5715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2000">
                <a:solidFill>
                  <a:srgbClr val="000099"/>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000">
                <a:solidFill>
                  <a:srgbClr val="000099"/>
                </a:solidFill>
                <a:latin typeface="+mn-lt"/>
                <a:ea typeface="+mn-ea"/>
              </a:defRPr>
            </a:lvl2pPr>
            <a:lvl3pPr marL="11430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3pPr>
            <a:lvl4pPr marL="16002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4pPr>
            <a:lvl5pPr marL="20574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5pPr>
            <a:lvl6pPr marL="25146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6pPr>
            <a:lvl7pPr marL="29718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7pPr>
            <a:lvl8pPr marL="34290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8pPr>
            <a:lvl9pPr marL="38862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9pPr>
          </a:lstStyle>
          <a:p>
            <a:pPr algn="ctr">
              <a:buFont typeface="Arial" charset="0"/>
              <a:buNone/>
            </a:pPr>
            <a:r>
              <a:rPr lang="en-US" sz="2800" i="1" u="sng" kern="0" dirty="0">
                <a:solidFill>
                  <a:srgbClr val="816D9A"/>
                </a:solidFill>
              </a:rPr>
              <a:t>Observers</a:t>
            </a:r>
            <a:endParaRPr lang="en-US" i="1" u="sng" kern="0" dirty="0">
              <a:solidFill>
                <a:srgbClr val="816D9A"/>
              </a:solidFill>
            </a:endParaRPr>
          </a:p>
        </p:txBody>
      </p:sp>
      <p:sp>
        <p:nvSpPr>
          <p:cNvPr id="15" name="Content Placeholder 6">
            <a:extLst>
              <a:ext uri="{FF2B5EF4-FFF2-40B4-BE49-F238E27FC236}">
                <a16:creationId xmlns:a16="http://schemas.microsoft.com/office/drawing/2014/main" id="{D0171824-9621-3742-9EE7-7F3739C3FBB5}"/>
              </a:ext>
            </a:extLst>
          </p:cNvPr>
          <p:cNvSpPr txBox="1">
            <a:spLocks/>
          </p:cNvSpPr>
          <p:nvPr/>
        </p:nvSpPr>
        <p:spPr bwMode="auto">
          <a:xfrm>
            <a:off x="373040" y="5471865"/>
            <a:ext cx="8229600" cy="5715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2000">
                <a:solidFill>
                  <a:srgbClr val="000099"/>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000">
                <a:solidFill>
                  <a:srgbClr val="000099"/>
                </a:solidFill>
                <a:latin typeface="+mn-lt"/>
                <a:ea typeface="+mn-ea"/>
              </a:defRPr>
            </a:lvl2pPr>
            <a:lvl3pPr marL="11430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3pPr>
            <a:lvl4pPr marL="16002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4pPr>
            <a:lvl5pPr marL="20574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5pPr>
            <a:lvl6pPr marL="25146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6pPr>
            <a:lvl7pPr marL="29718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7pPr>
            <a:lvl8pPr marL="34290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8pPr>
            <a:lvl9pPr marL="3886200" indent="-228600" algn="l" defTabSz="457200" rtl="0" eaLnBrk="0" fontAlgn="base" hangingPunct="0">
              <a:spcBef>
                <a:spcPct val="20000"/>
              </a:spcBef>
              <a:spcAft>
                <a:spcPct val="0"/>
              </a:spcAft>
              <a:buFont typeface="Arial" charset="0"/>
              <a:buChar char="»"/>
              <a:defRPr sz="2000">
                <a:solidFill>
                  <a:srgbClr val="000099"/>
                </a:solidFill>
                <a:latin typeface="+mn-lt"/>
                <a:ea typeface="+mn-ea"/>
              </a:defRPr>
            </a:lvl9pPr>
          </a:lstStyle>
          <a:p>
            <a:pPr algn="ctr">
              <a:buFont typeface="Arial" charset="0"/>
              <a:buNone/>
            </a:pPr>
            <a:r>
              <a:rPr lang="en-US" sz="2800" i="1" kern="0" dirty="0">
                <a:solidFill>
                  <a:srgbClr val="816D9A"/>
                </a:solidFill>
              </a:rPr>
              <a:t>Acting Chair: </a:t>
            </a:r>
            <a:r>
              <a:rPr lang="en-US" sz="2800" kern="0" dirty="0">
                <a:solidFill>
                  <a:schemeClr val="tx1"/>
                </a:solidFill>
              </a:rPr>
              <a:t>Jeff Kern</a:t>
            </a:r>
            <a:endParaRPr lang="en-US" kern="0" dirty="0">
              <a:solidFill>
                <a:schemeClr val="tx1"/>
              </a:solidFill>
            </a:endParaRPr>
          </a:p>
        </p:txBody>
      </p:sp>
    </p:spTree>
    <p:extLst>
      <p:ext uri="{BB962C8B-B14F-4D97-AF65-F5344CB8AC3E}">
        <p14:creationId xmlns:p14="http://schemas.microsoft.com/office/powerpoint/2010/main" val="1335400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7895AD7-4EDE-A548-A33D-EAB4C0D21EEA}"/>
              </a:ext>
            </a:extLst>
          </p:cNvPr>
          <p:cNvSpPr>
            <a:spLocks noGrp="1"/>
          </p:cNvSpPr>
          <p:nvPr>
            <p:ph type="body" sz="quarter" idx="10"/>
          </p:nvPr>
        </p:nvSpPr>
        <p:spPr/>
        <p:txBody>
          <a:bodyPr/>
          <a:lstStyle/>
          <a:p>
            <a:r>
              <a:rPr lang="en-US" dirty="0"/>
              <a:t>Requirements Review</a:t>
            </a:r>
          </a:p>
        </p:txBody>
      </p:sp>
      <p:sp>
        <p:nvSpPr>
          <p:cNvPr id="3" name="Text Placeholder 2">
            <a:extLst>
              <a:ext uri="{FF2B5EF4-FFF2-40B4-BE49-F238E27FC236}">
                <a16:creationId xmlns:a16="http://schemas.microsoft.com/office/drawing/2014/main" id="{C406F78E-8A38-3947-92C2-BA411FC02826}"/>
              </a:ext>
            </a:extLst>
          </p:cNvPr>
          <p:cNvSpPr>
            <a:spLocks noGrp="1"/>
          </p:cNvSpPr>
          <p:nvPr>
            <p:ph type="body" sz="quarter" idx="12"/>
          </p:nvPr>
        </p:nvSpPr>
        <p:spPr>
          <a:xfrm>
            <a:off x="373040" y="711200"/>
            <a:ext cx="8636000" cy="2378841"/>
          </a:xfrm>
        </p:spPr>
        <p:txBody>
          <a:bodyPr/>
          <a:lstStyle/>
          <a:p>
            <a:r>
              <a:rPr lang="en-US" dirty="0"/>
              <a:t>Stakeholder Requirement Review has been progressing in parallel to this review.</a:t>
            </a:r>
          </a:p>
          <a:p>
            <a:r>
              <a:rPr lang="en-US" dirty="0"/>
              <a:t>All members of the UC and CASA UC were invited to comment on the system concept.</a:t>
            </a:r>
          </a:p>
          <a:p>
            <a:pPr lvl="1"/>
            <a:r>
              <a:rPr lang="en-US" dirty="0"/>
              <a:t>Document provided March 19</a:t>
            </a:r>
          </a:p>
          <a:p>
            <a:pPr lvl="1"/>
            <a:r>
              <a:rPr lang="en-US" dirty="0"/>
              <a:t>Deadline moved to April 23 </a:t>
            </a:r>
          </a:p>
          <a:p>
            <a:pPr lvl="2"/>
            <a:r>
              <a:rPr lang="en-US" dirty="0"/>
              <a:t>Avoiding JWST and ALMA deadlines)</a:t>
            </a:r>
          </a:p>
        </p:txBody>
      </p:sp>
      <p:grpSp>
        <p:nvGrpSpPr>
          <p:cNvPr id="8" name="Group 7">
            <a:extLst>
              <a:ext uri="{FF2B5EF4-FFF2-40B4-BE49-F238E27FC236}">
                <a16:creationId xmlns:a16="http://schemas.microsoft.com/office/drawing/2014/main" id="{C2742F0A-9D1D-0849-B35E-BBBBD21ACA32}"/>
              </a:ext>
            </a:extLst>
          </p:cNvPr>
          <p:cNvGrpSpPr/>
          <p:nvPr/>
        </p:nvGrpSpPr>
        <p:grpSpPr>
          <a:xfrm>
            <a:off x="2490951" y="3224841"/>
            <a:ext cx="756745" cy="222886"/>
            <a:chOff x="4997519" y="2004610"/>
            <a:chExt cx="1479259" cy="225751"/>
          </a:xfrm>
        </p:grpSpPr>
        <p:cxnSp>
          <p:nvCxnSpPr>
            <p:cNvPr id="4" name="Straight Connector 3">
              <a:extLst>
                <a:ext uri="{FF2B5EF4-FFF2-40B4-BE49-F238E27FC236}">
                  <a16:creationId xmlns:a16="http://schemas.microsoft.com/office/drawing/2014/main" id="{FC761EB6-ADEC-6A4C-A47F-1BDC7855A0A2}"/>
                </a:ext>
              </a:extLst>
            </p:cNvPr>
            <p:cNvCxnSpPr/>
            <p:nvPr/>
          </p:nvCxnSpPr>
          <p:spPr>
            <a:xfrm>
              <a:off x="4997519" y="2004610"/>
              <a:ext cx="1374207" cy="190005"/>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A538ACF6-A699-FE49-B2B9-5C46A616F4BD}"/>
                </a:ext>
              </a:extLst>
            </p:cNvPr>
            <p:cNvCxnSpPr/>
            <p:nvPr/>
          </p:nvCxnSpPr>
          <p:spPr>
            <a:xfrm>
              <a:off x="5102571" y="2040356"/>
              <a:ext cx="1374207" cy="190005"/>
            </a:xfrm>
            <a:prstGeom prst="line">
              <a:avLst/>
            </a:prstGeom>
            <a:ln w="25400">
              <a:solidFill>
                <a:srgbClr val="C00000"/>
              </a:solidFill>
            </a:ln>
            <a:scene3d>
              <a:camera prst="orthographicFront">
                <a:rot lat="0" lon="10800000" rev="0"/>
              </a:camera>
              <a:lightRig rig="threePt" dir="t"/>
            </a:scene3d>
          </p:spPr>
          <p:style>
            <a:lnRef idx="1">
              <a:schemeClr val="accent1"/>
            </a:lnRef>
            <a:fillRef idx="0">
              <a:schemeClr val="accent1"/>
            </a:fillRef>
            <a:effectRef idx="0">
              <a:schemeClr val="accent1"/>
            </a:effectRef>
            <a:fontRef idx="minor">
              <a:schemeClr val="tx1"/>
            </a:fontRef>
          </p:style>
        </p:cxnSp>
      </p:grpSp>
      <p:sp>
        <p:nvSpPr>
          <p:cNvPr id="9" name="Text Placeholder 2">
            <a:extLst>
              <a:ext uri="{FF2B5EF4-FFF2-40B4-BE49-F238E27FC236}">
                <a16:creationId xmlns:a16="http://schemas.microsoft.com/office/drawing/2014/main" id="{E453FC81-A4C2-A041-81B4-8E9A8E34D62E}"/>
              </a:ext>
            </a:extLst>
          </p:cNvPr>
          <p:cNvSpPr txBox="1">
            <a:spLocks/>
          </p:cNvSpPr>
          <p:nvPr/>
        </p:nvSpPr>
        <p:spPr>
          <a:xfrm>
            <a:off x="373040" y="3447727"/>
            <a:ext cx="3873139" cy="168515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t>Total of 59 Issues, comments, and questions.</a:t>
            </a:r>
          </a:p>
          <a:p>
            <a:pPr marL="0" indent="0">
              <a:buNone/>
            </a:pPr>
            <a:endParaRPr lang="en-US" dirty="0"/>
          </a:p>
        </p:txBody>
      </p:sp>
      <p:graphicFrame>
        <p:nvGraphicFramePr>
          <p:cNvPr id="11" name="Chart 10">
            <a:extLst>
              <a:ext uri="{FF2B5EF4-FFF2-40B4-BE49-F238E27FC236}">
                <a16:creationId xmlns:a16="http://schemas.microsoft.com/office/drawing/2014/main" id="{D964BC9F-1D9B-FE4F-B0B8-B18CFFFE72A0}"/>
              </a:ext>
            </a:extLst>
          </p:cNvPr>
          <p:cNvGraphicFramePr/>
          <p:nvPr>
            <p:extLst>
              <p:ext uri="{D42A27DB-BD31-4B8C-83A1-F6EECF244321}">
                <p14:modId xmlns:p14="http://schemas.microsoft.com/office/powerpoint/2010/main" val="2185717239"/>
              </p:ext>
            </p:extLst>
          </p:nvPr>
        </p:nvGraphicFramePr>
        <p:xfrm>
          <a:off x="1671145" y="2495125"/>
          <a:ext cx="7215063" cy="3590365"/>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a:extLst>
              <a:ext uri="{FF2B5EF4-FFF2-40B4-BE49-F238E27FC236}">
                <a16:creationId xmlns:a16="http://schemas.microsoft.com/office/drawing/2014/main" id="{FCA9818E-798A-8C4C-85F7-5C5E0E8416F2}"/>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SRDP-80</a:t>
            </a:r>
          </a:p>
        </p:txBody>
      </p:sp>
    </p:spTree>
    <p:extLst>
      <p:ext uri="{BB962C8B-B14F-4D97-AF65-F5344CB8AC3E}">
        <p14:creationId xmlns:p14="http://schemas.microsoft.com/office/powerpoint/2010/main" val="12641591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D7D14C7-096D-F54C-8662-AA9292216E60}"/>
              </a:ext>
            </a:extLst>
          </p:cNvPr>
          <p:cNvSpPr>
            <a:spLocks noGrp="1"/>
          </p:cNvSpPr>
          <p:nvPr>
            <p:ph type="body" sz="quarter" idx="10"/>
          </p:nvPr>
        </p:nvSpPr>
        <p:spPr/>
        <p:txBody>
          <a:bodyPr/>
          <a:lstStyle/>
          <a:p>
            <a:r>
              <a:rPr lang="en-US" dirty="0"/>
              <a:t>Themes and Major Items from Review</a:t>
            </a:r>
          </a:p>
        </p:txBody>
      </p:sp>
      <p:sp>
        <p:nvSpPr>
          <p:cNvPr id="3" name="Text Placeholder 2">
            <a:extLst>
              <a:ext uri="{FF2B5EF4-FFF2-40B4-BE49-F238E27FC236}">
                <a16:creationId xmlns:a16="http://schemas.microsoft.com/office/drawing/2014/main" id="{FD1AFBB8-6147-9148-B5AE-3ACA6F26FB13}"/>
              </a:ext>
            </a:extLst>
          </p:cNvPr>
          <p:cNvSpPr>
            <a:spLocks noGrp="1"/>
          </p:cNvSpPr>
          <p:nvPr>
            <p:ph type="body" sz="quarter" idx="12"/>
          </p:nvPr>
        </p:nvSpPr>
        <p:spPr>
          <a:xfrm>
            <a:off x="330999" y="994980"/>
            <a:ext cx="8636000" cy="5181006"/>
          </a:xfrm>
        </p:spPr>
        <p:txBody>
          <a:bodyPr>
            <a:normAutofit fontScale="92500" lnSpcReduction="10000"/>
          </a:bodyPr>
          <a:lstStyle/>
          <a:p>
            <a:r>
              <a:rPr lang="en-US" dirty="0"/>
              <a:t>Explore data without download.</a:t>
            </a:r>
          </a:p>
          <a:p>
            <a:r>
              <a:rPr lang="en-US" dirty="0"/>
              <a:t>More willing to be constrained if products are provided</a:t>
            </a:r>
          </a:p>
          <a:p>
            <a:pPr lvl="1"/>
            <a:r>
              <a:rPr lang="en-US" dirty="0"/>
              <a:t>Large Project case for instance</a:t>
            </a:r>
          </a:p>
          <a:p>
            <a:r>
              <a:rPr lang="en-US" dirty="0"/>
              <a:t>Weblog</a:t>
            </a:r>
          </a:p>
          <a:p>
            <a:pPr lvl="1"/>
            <a:r>
              <a:rPr lang="en-US" dirty="0"/>
              <a:t>Needs improvement </a:t>
            </a:r>
          </a:p>
          <a:p>
            <a:pPr lvl="1"/>
            <a:r>
              <a:rPr lang="en-US" dirty="0"/>
              <a:t>Currently optimized too much for experts</a:t>
            </a:r>
          </a:p>
          <a:p>
            <a:r>
              <a:rPr lang="en-US" dirty="0"/>
              <a:t>Proprietary Period - Discuss</a:t>
            </a:r>
          </a:p>
          <a:p>
            <a:r>
              <a:rPr lang="en-US" dirty="0"/>
              <a:t>Concern over resources for optimized imaging</a:t>
            </a:r>
          </a:p>
          <a:p>
            <a:pPr lvl="1"/>
            <a:r>
              <a:rPr lang="en-US" dirty="0"/>
              <a:t>Reflects more acceptance than anticipated</a:t>
            </a:r>
          </a:p>
          <a:p>
            <a:r>
              <a:rPr lang="en-US" dirty="0"/>
              <a:t>Note about balancing software quality and capability</a:t>
            </a:r>
          </a:p>
          <a:p>
            <a:endParaRPr lang="en-US" dirty="0"/>
          </a:p>
          <a:p>
            <a:pPr marL="0" indent="0">
              <a:buNone/>
            </a:pPr>
            <a:r>
              <a:rPr lang="en-US" dirty="0" err="1"/>
              <a:t>StRR</a:t>
            </a:r>
            <a:r>
              <a:rPr lang="en-US" dirty="0"/>
              <a:t> process is nearing completion, overall impression: </a:t>
            </a:r>
          </a:p>
          <a:p>
            <a:pPr lvl="1"/>
            <a:r>
              <a:rPr lang="en-US" dirty="0"/>
              <a:t>No push for a change in direction or major change to requirements</a:t>
            </a:r>
          </a:p>
          <a:p>
            <a:pPr lvl="1"/>
            <a:r>
              <a:rPr lang="en-US" dirty="0"/>
              <a:t>Feedback on important details, clarifications, priority issues.</a:t>
            </a:r>
          </a:p>
          <a:p>
            <a:endParaRPr lang="en-US" dirty="0"/>
          </a:p>
          <a:p>
            <a:endParaRPr lang="en-US" dirty="0"/>
          </a:p>
        </p:txBody>
      </p:sp>
      <p:sp>
        <p:nvSpPr>
          <p:cNvPr id="5" name="TextBox 4">
            <a:extLst>
              <a:ext uri="{FF2B5EF4-FFF2-40B4-BE49-F238E27FC236}">
                <a16:creationId xmlns:a16="http://schemas.microsoft.com/office/drawing/2014/main" id="{64FB9B7F-B4B5-5446-8629-EDBDEE4AA79B}"/>
              </a:ext>
            </a:extLst>
          </p:cNvPr>
          <p:cNvSpPr txBox="1"/>
          <p:nvPr/>
        </p:nvSpPr>
        <p:spPr>
          <a:xfrm rot="608290">
            <a:off x="6799273" y="533314"/>
            <a:ext cx="2447003" cy="923330"/>
          </a:xfrm>
          <a:prstGeom prst="rect">
            <a:avLst/>
          </a:prstGeom>
          <a:noFill/>
        </p:spPr>
        <p:txBody>
          <a:bodyPr wrap="square" rtlCol="0">
            <a:spAutoFit/>
          </a:bodyPr>
          <a:lstStyle/>
          <a:p>
            <a:r>
              <a:rPr lang="en-US" dirty="0">
                <a:solidFill>
                  <a:srgbClr val="C00000"/>
                </a:solidFill>
                <a:latin typeface="Lucida Handwriting" panose="03010101010101010101" pitchFamily="66" charset="77"/>
              </a:rPr>
              <a:t>Note: This is my distillation of the issues.</a:t>
            </a:r>
          </a:p>
        </p:txBody>
      </p:sp>
    </p:spTree>
    <p:extLst>
      <p:ext uri="{BB962C8B-B14F-4D97-AF65-F5344CB8AC3E}">
        <p14:creationId xmlns:p14="http://schemas.microsoft.com/office/powerpoint/2010/main" val="3376682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CB96F25-16DA-9540-BC5E-1774619750E7}"/>
              </a:ext>
            </a:extLst>
          </p:cNvPr>
          <p:cNvSpPr>
            <a:spLocks noGrp="1"/>
          </p:cNvSpPr>
          <p:nvPr>
            <p:ph type="body" sz="quarter" idx="10"/>
          </p:nvPr>
        </p:nvSpPr>
        <p:spPr/>
        <p:txBody>
          <a:bodyPr/>
          <a:lstStyle/>
          <a:p>
            <a:r>
              <a:rPr lang="en-US" dirty="0"/>
              <a:t>Priorities (and MVP)</a:t>
            </a:r>
          </a:p>
        </p:txBody>
      </p:sp>
      <p:sp>
        <p:nvSpPr>
          <p:cNvPr id="3" name="Text Placeholder 2">
            <a:extLst>
              <a:ext uri="{FF2B5EF4-FFF2-40B4-BE49-F238E27FC236}">
                <a16:creationId xmlns:a16="http://schemas.microsoft.com/office/drawing/2014/main" id="{1A13D6AB-75FA-5B4A-90A8-994C7D058011}"/>
              </a:ext>
            </a:extLst>
          </p:cNvPr>
          <p:cNvSpPr>
            <a:spLocks noGrp="1"/>
          </p:cNvSpPr>
          <p:nvPr>
            <p:ph type="body" sz="quarter" idx="12"/>
          </p:nvPr>
        </p:nvSpPr>
        <p:spPr/>
        <p:txBody>
          <a:bodyPr/>
          <a:lstStyle/>
          <a:p>
            <a:r>
              <a:rPr lang="en-US" dirty="0"/>
              <a:t>Unambiguous Priority Statement from the Requirements Review</a:t>
            </a:r>
          </a:p>
          <a:p>
            <a:pPr lvl="1"/>
            <a:r>
              <a:rPr lang="en-US" dirty="0"/>
              <a:t>VLA Standard Calibration Pipeline</a:t>
            </a:r>
          </a:p>
          <a:p>
            <a:pPr lvl="1"/>
            <a:r>
              <a:rPr lang="en-US" dirty="0"/>
              <a:t>Restore Capability (ALMA and VLA)</a:t>
            </a:r>
          </a:p>
          <a:p>
            <a:pPr lvl="1"/>
            <a:r>
              <a:rPr lang="en-US" dirty="0"/>
              <a:t>VLA Standard Imaging</a:t>
            </a:r>
          </a:p>
          <a:p>
            <a:pPr lvl="1"/>
            <a:endParaRPr lang="en-US" dirty="0"/>
          </a:p>
          <a:p>
            <a:r>
              <a:rPr lang="en-US" dirty="0"/>
              <a:t>SRDP-129: Define Project Level MVP</a:t>
            </a:r>
          </a:p>
          <a:p>
            <a:pPr lvl="1"/>
            <a:r>
              <a:rPr lang="en-US" dirty="0"/>
              <a:t>Agree with the suggestion.</a:t>
            </a:r>
          </a:p>
          <a:p>
            <a:pPr lvl="1"/>
            <a:r>
              <a:rPr lang="en-US" dirty="0"/>
              <a:t>MVP will be defined by those requirements derived from the above use cases.</a:t>
            </a:r>
          </a:p>
          <a:p>
            <a:pPr lvl="1"/>
            <a:endParaRPr lang="en-US" dirty="0"/>
          </a:p>
          <a:p>
            <a:pPr marL="457200" lvl="1" indent="0" algn="ctr">
              <a:buNone/>
            </a:pPr>
            <a:r>
              <a:rPr lang="en-US" i="1" dirty="0">
                <a:solidFill>
                  <a:srgbClr val="816D9A"/>
                </a:solidFill>
              </a:rPr>
              <a:t>Proposed Action: Create MVP as discussed above.</a:t>
            </a:r>
          </a:p>
          <a:p>
            <a:pPr lvl="1"/>
            <a:endParaRPr lang="en-US" dirty="0"/>
          </a:p>
        </p:txBody>
      </p:sp>
      <p:sp>
        <p:nvSpPr>
          <p:cNvPr id="4" name="TextBox 3">
            <a:extLst>
              <a:ext uri="{FF2B5EF4-FFF2-40B4-BE49-F238E27FC236}">
                <a16:creationId xmlns:a16="http://schemas.microsoft.com/office/drawing/2014/main" id="{DED4B9A7-ACB9-F041-A602-C8545B2F68ED}"/>
              </a:ext>
            </a:extLst>
          </p:cNvPr>
          <p:cNvSpPr txBox="1"/>
          <p:nvPr/>
        </p:nvSpPr>
        <p:spPr>
          <a:xfrm>
            <a:off x="7777655" y="145743"/>
            <a:ext cx="1231385" cy="646331"/>
          </a:xfrm>
          <a:prstGeom prst="rect">
            <a:avLst/>
          </a:prstGeom>
          <a:noFill/>
        </p:spPr>
        <p:txBody>
          <a:bodyPr wrap="square" rtlCol="0">
            <a:spAutoFit/>
          </a:bodyPr>
          <a:lstStyle/>
          <a:p>
            <a:r>
              <a:rPr lang="en-US" dirty="0">
                <a:latin typeface="Gill Sans MT" panose="020B0502020104020203" pitchFamily="34" charset="0"/>
              </a:rPr>
              <a:t>SRDP-33</a:t>
            </a:r>
          </a:p>
          <a:p>
            <a:r>
              <a:rPr lang="en-US" dirty="0">
                <a:latin typeface="Gill Sans MT" panose="020B0502020104020203" pitchFamily="34" charset="0"/>
              </a:rPr>
              <a:t>SRDP-129</a:t>
            </a:r>
          </a:p>
        </p:txBody>
      </p:sp>
    </p:spTree>
    <p:extLst>
      <p:ext uri="{BB962C8B-B14F-4D97-AF65-F5344CB8AC3E}">
        <p14:creationId xmlns:p14="http://schemas.microsoft.com/office/powerpoint/2010/main" val="2815032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User Representation</a:t>
            </a:r>
          </a:p>
        </p:txBody>
      </p:sp>
      <p:sp>
        <p:nvSpPr>
          <p:cNvPr id="5" name="Text Placeholder 4"/>
          <p:cNvSpPr>
            <a:spLocks noGrp="1"/>
          </p:cNvSpPr>
          <p:nvPr>
            <p:ph type="body" sz="quarter" idx="12"/>
          </p:nvPr>
        </p:nvSpPr>
        <p:spPr/>
        <p:txBody>
          <a:bodyPr/>
          <a:lstStyle/>
          <a:p>
            <a:r>
              <a:rPr lang="en-US" dirty="0"/>
              <a:t>Inputs</a:t>
            </a:r>
          </a:p>
          <a:p>
            <a:pPr lvl="1"/>
            <a:r>
              <a:rPr lang="en-US" dirty="0"/>
              <a:t>Radio Astronomy community is represented by UC</a:t>
            </a:r>
          </a:p>
          <a:p>
            <a:pPr lvl="2"/>
            <a:r>
              <a:rPr lang="en-US" dirty="0"/>
              <a:t>Advisory to the project (but has the Director’s attention)</a:t>
            </a:r>
          </a:p>
          <a:p>
            <a:pPr lvl="2"/>
            <a:r>
              <a:rPr lang="en-US" dirty="0"/>
              <a:t>Annual Meetings and </a:t>
            </a:r>
            <a:r>
              <a:rPr lang="en-US" dirty="0" err="1"/>
              <a:t>Telcons</a:t>
            </a:r>
            <a:r>
              <a:rPr lang="en-US" dirty="0"/>
              <a:t> progress and solicit input.</a:t>
            </a:r>
          </a:p>
          <a:p>
            <a:pPr lvl="2"/>
            <a:r>
              <a:rPr lang="en-US" dirty="0"/>
              <a:t>Stakeholder Requirement Review</a:t>
            </a:r>
          </a:p>
          <a:p>
            <a:pPr lvl="1"/>
            <a:r>
              <a:rPr lang="en-US" dirty="0"/>
              <a:t>Non-radio Community</a:t>
            </a:r>
          </a:p>
          <a:p>
            <a:pPr lvl="2"/>
            <a:r>
              <a:rPr lang="en-US" dirty="0"/>
              <a:t>Difficult to identify, particularly before we have products</a:t>
            </a:r>
          </a:p>
          <a:p>
            <a:pPr lvl="2"/>
            <a:r>
              <a:rPr lang="en-US" dirty="0"/>
              <a:t>Contact will evolve as project delivers capabilities</a:t>
            </a:r>
          </a:p>
          <a:p>
            <a:pPr lvl="2"/>
            <a:r>
              <a:rPr lang="en-US" dirty="0"/>
              <a:t>Promote SRDP at AAS and to other general Astronomy audiences</a:t>
            </a:r>
          </a:p>
          <a:p>
            <a:r>
              <a:rPr lang="en-US" dirty="0"/>
              <a:t>Definition and Prioritization</a:t>
            </a:r>
          </a:p>
          <a:p>
            <a:pPr lvl="1"/>
            <a:r>
              <a:rPr lang="en-US" dirty="0"/>
              <a:t>Primary role of Project Scientist</a:t>
            </a:r>
          </a:p>
          <a:p>
            <a:pPr lvl="1"/>
            <a:r>
              <a:rPr lang="en-US" dirty="0"/>
              <a:t>Stakeholder Requirements Committee supports PS and provides diverse perspectives.</a:t>
            </a:r>
          </a:p>
          <a:p>
            <a:endParaRPr lang="en-US" dirty="0"/>
          </a:p>
          <a:p>
            <a:endParaRPr lang="en-US" dirty="0"/>
          </a:p>
        </p:txBody>
      </p:sp>
      <p:sp>
        <p:nvSpPr>
          <p:cNvPr id="4" name="TextBox 3">
            <a:extLst>
              <a:ext uri="{FF2B5EF4-FFF2-40B4-BE49-F238E27FC236}">
                <a16:creationId xmlns:a16="http://schemas.microsoft.com/office/drawing/2014/main" id="{481E8814-26BE-104C-81E4-459D0E9EC44A}"/>
              </a:ext>
            </a:extLst>
          </p:cNvPr>
          <p:cNvSpPr txBox="1"/>
          <p:nvPr/>
        </p:nvSpPr>
        <p:spPr>
          <a:xfrm>
            <a:off x="7827818" y="268562"/>
            <a:ext cx="1181222" cy="923330"/>
          </a:xfrm>
          <a:prstGeom prst="rect">
            <a:avLst/>
          </a:prstGeom>
          <a:noFill/>
        </p:spPr>
        <p:txBody>
          <a:bodyPr wrap="square" rtlCol="0">
            <a:spAutoFit/>
          </a:bodyPr>
          <a:lstStyle/>
          <a:p>
            <a:r>
              <a:rPr lang="en-US" dirty="0">
                <a:latin typeface="Gill Sans MT" panose="020B0502020104020203" pitchFamily="34" charset="0"/>
              </a:rPr>
              <a:t>SRDP-30</a:t>
            </a:r>
          </a:p>
          <a:p>
            <a:r>
              <a:rPr lang="en-US" dirty="0">
                <a:latin typeface="Gill Sans MT" panose="020B0502020104020203" pitchFamily="34" charset="0"/>
              </a:rPr>
              <a:t>SRDP-126</a:t>
            </a:r>
          </a:p>
          <a:p>
            <a:r>
              <a:rPr lang="en-US" dirty="0">
                <a:latin typeface="Gill Sans MT" panose="020B0502020104020203" pitchFamily="34" charset="0"/>
              </a:rPr>
              <a:t>SRDP-137</a:t>
            </a:r>
          </a:p>
        </p:txBody>
      </p:sp>
    </p:spTree>
    <p:extLst>
      <p:ext uri="{BB962C8B-B14F-4D97-AF65-F5344CB8AC3E}">
        <p14:creationId xmlns:p14="http://schemas.microsoft.com/office/powerpoint/2010/main" val="1244665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Requirements Metrics and “Use Case”</a:t>
            </a:r>
          </a:p>
        </p:txBody>
      </p:sp>
      <p:sp>
        <p:nvSpPr>
          <p:cNvPr id="5" name="Text Placeholder 4"/>
          <p:cNvSpPr>
            <a:spLocks noGrp="1"/>
          </p:cNvSpPr>
          <p:nvPr>
            <p:ph type="body" sz="quarter" idx="12"/>
          </p:nvPr>
        </p:nvSpPr>
        <p:spPr>
          <a:xfrm>
            <a:off x="373040" y="1209805"/>
            <a:ext cx="8636000" cy="4811854"/>
          </a:xfrm>
        </p:spPr>
        <p:txBody>
          <a:bodyPr/>
          <a:lstStyle/>
          <a:p>
            <a:r>
              <a:rPr lang="en-US" sz="1800" dirty="0"/>
              <a:t>The System Architect is building the SRDP architectural model in </a:t>
            </a:r>
            <a:r>
              <a:rPr lang="en-US" sz="1800" dirty="0" err="1"/>
              <a:t>SySML</a:t>
            </a:r>
            <a:r>
              <a:rPr lang="en-US" sz="1800" dirty="0"/>
              <a:t>.  The requirements were drafted before the model was in place, so we are in the process of defining the metrics within the context of the model.</a:t>
            </a:r>
          </a:p>
          <a:p>
            <a:pPr marL="0" indent="0">
              <a:buNone/>
            </a:pPr>
            <a:r>
              <a:rPr lang="en-US" dirty="0"/>
              <a:t>How do Use Cases fit into the requirements flow down?</a:t>
            </a:r>
          </a:p>
          <a:p>
            <a:pPr marL="0" indent="0">
              <a:buNone/>
            </a:pPr>
            <a:endParaRPr lang="en-US" dirty="0"/>
          </a:p>
        </p:txBody>
      </p:sp>
      <p:sp>
        <p:nvSpPr>
          <p:cNvPr id="4" name="TextBox 3">
            <a:extLst>
              <a:ext uri="{FF2B5EF4-FFF2-40B4-BE49-F238E27FC236}">
                <a16:creationId xmlns:a16="http://schemas.microsoft.com/office/drawing/2014/main" id="{E9929FFC-BEEC-864F-87ED-5908DEF6AC4C}"/>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SRDP-55</a:t>
            </a:r>
          </a:p>
        </p:txBody>
      </p:sp>
      <p:sp>
        <p:nvSpPr>
          <p:cNvPr id="6" name="Text Placeholder 1"/>
          <p:cNvSpPr txBox="1">
            <a:spLocks/>
          </p:cNvSpPr>
          <p:nvPr/>
        </p:nvSpPr>
        <p:spPr>
          <a:xfrm>
            <a:off x="250208" y="726500"/>
            <a:ext cx="8636000" cy="483304"/>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dirty="0"/>
              <a:t>Remaining MOE and means to obtain effectiveness data</a:t>
            </a:r>
          </a:p>
          <a:p>
            <a:endParaRPr lang="en-US" sz="2400" dirty="0"/>
          </a:p>
        </p:txBody>
      </p:sp>
      <p:sp>
        <p:nvSpPr>
          <p:cNvPr id="3" name="Rounded Rectangle 2"/>
          <p:cNvSpPr/>
          <p:nvPr/>
        </p:nvSpPr>
        <p:spPr>
          <a:xfrm>
            <a:off x="3678766" y="3614335"/>
            <a:ext cx="1435100" cy="660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Stakeholder</a:t>
            </a:r>
          </a:p>
          <a:p>
            <a:pPr algn="ctr"/>
            <a:r>
              <a:rPr lang="en-US" sz="1400" dirty="0"/>
              <a:t>Requirements</a:t>
            </a:r>
          </a:p>
          <a:p>
            <a:pPr algn="ctr"/>
            <a:r>
              <a:rPr lang="en-US" sz="1400" dirty="0"/>
              <a:t>Document</a:t>
            </a:r>
          </a:p>
        </p:txBody>
      </p:sp>
      <p:sp>
        <p:nvSpPr>
          <p:cNvPr id="7" name="Rounded Rectangle 6"/>
          <p:cNvSpPr/>
          <p:nvPr/>
        </p:nvSpPr>
        <p:spPr>
          <a:xfrm>
            <a:off x="3678766" y="4548917"/>
            <a:ext cx="1435100" cy="458129"/>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System</a:t>
            </a:r>
          </a:p>
          <a:p>
            <a:pPr algn="ctr"/>
            <a:r>
              <a:rPr lang="en-US" sz="1400" dirty="0"/>
              <a:t>Requirements</a:t>
            </a:r>
          </a:p>
        </p:txBody>
      </p:sp>
      <p:sp>
        <p:nvSpPr>
          <p:cNvPr id="8" name="Rounded Rectangle 7"/>
          <p:cNvSpPr/>
          <p:nvPr/>
        </p:nvSpPr>
        <p:spPr>
          <a:xfrm>
            <a:off x="3678766" y="2882023"/>
            <a:ext cx="1435100" cy="458129"/>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System</a:t>
            </a:r>
          </a:p>
          <a:p>
            <a:pPr algn="ctr"/>
            <a:r>
              <a:rPr lang="en-US" sz="1400" dirty="0"/>
              <a:t>Concept</a:t>
            </a:r>
          </a:p>
        </p:txBody>
      </p:sp>
      <p:sp>
        <p:nvSpPr>
          <p:cNvPr id="9" name="Rounded Rectangle 8"/>
          <p:cNvSpPr/>
          <p:nvPr/>
        </p:nvSpPr>
        <p:spPr>
          <a:xfrm>
            <a:off x="3689348" y="5288186"/>
            <a:ext cx="1435101" cy="458129"/>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System Element </a:t>
            </a:r>
          </a:p>
          <a:p>
            <a:pPr algn="ctr"/>
            <a:r>
              <a:rPr lang="en-US" sz="1400" dirty="0"/>
              <a:t>Requirements</a:t>
            </a:r>
          </a:p>
        </p:txBody>
      </p:sp>
      <p:sp>
        <p:nvSpPr>
          <p:cNvPr id="10" name="Rounded Rectangle 9"/>
          <p:cNvSpPr/>
          <p:nvPr/>
        </p:nvSpPr>
        <p:spPr>
          <a:xfrm>
            <a:off x="1778000" y="4548916"/>
            <a:ext cx="1159933" cy="458129"/>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Use</a:t>
            </a:r>
          </a:p>
          <a:p>
            <a:pPr algn="ctr"/>
            <a:r>
              <a:rPr lang="en-US" sz="1400" dirty="0"/>
              <a:t>Cases</a:t>
            </a:r>
          </a:p>
        </p:txBody>
      </p:sp>
      <p:cxnSp>
        <p:nvCxnSpPr>
          <p:cNvPr id="12" name="Straight Arrow Connector 11"/>
          <p:cNvCxnSpPr>
            <a:stCxn id="10" idx="3"/>
            <a:endCxn id="7" idx="1"/>
          </p:cNvCxnSpPr>
          <p:nvPr/>
        </p:nvCxnSpPr>
        <p:spPr>
          <a:xfrm>
            <a:off x="2937933" y="4777981"/>
            <a:ext cx="740833" cy="1"/>
          </a:xfrm>
          <a:prstGeom prst="straightConnector1">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a:xfrm>
            <a:off x="1778000" y="5290151"/>
            <a:ext cx="1159933" cy="458129"/>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Interactions</a:t>
            </a:r>
          </a:p>
        </p:txBody>
      </p:sp>
      <p:cxnSp>
        <p:nvCxnSpPr>
          <p:cNvPr id="18" name="Straight Arrow Connector 17"/>
          <p:cNvCxnSpPr/>
          <p:nvPr/>
        </p:nvCxnSpPr>
        <p:spPr>
          <a:xfrm>
            <a:off x="2937932" y="5509244"/>
            <a:ext cx="740833" cy="1"/>
          </a:xfrm>
          <a:prstGeom prst="straightConnector1">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8" idx="2"/>
            <a:endCxn id="3" idx="0"/>
          </p:cNvCxnSpPr>
          <p:nvPr/>
        </p:nvCxnSpPr>
        <p:spPr>
          <a:xfrm>
            <a:off x="4396316" y="3340152"/>
            <a:ext cx="0" cy="274183"/>
          </a:xfrm>
          <a:prstGeom prst="straightConnector1">
            <a:avLst/>
          </a:prstGeom>
          <a:ln w="25400">
            <a:tailEnd type="triangle" w="lg"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4406899" y="4274735"/>
            <a:ext cx="0" cy="274183"/>
          </a:xfrm>
          <a:prstGeom prst="straightConnector1">
            <a:avLst/>
          </a:prstGeom>
          <a:ln w="25400">
            <a:tailEnd type="triangle" w="lg"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4396316" y="5007045"/>
            <a:ext cx="0" cy="274183"/>
          </a:xfrm>
          <a:prstGeom prst="straightConnector1">
            <a:avLst/>
          </a:prstGeom>
          <a:ln w="25400">
            <a:tailEnd type="triangle" w="lg" len="med"/>
          </a:ln>
        </p:spPr>
        <p:style>
          <a:lnRef idx="1">
            <a:schemeClr val="accent1"/>
          </a:lnRef>
          <a:fillRef idx="0">
            <a:schemeClr val="accent1"/>
          </a:fillRef>
          <a:effectRef idx="0">
            <a:schemeClr val="accent1"/>
          </a:effectRef>
          <a:fontRef idx="minor">
            <a:schemeClr val="tx1"/>
          </a:fontRef>
        </p:style>
      </p:cxnSp>
      <p:sp>
        <p:nvSpPr>
          <p:cNvPr id="23" name="Rounded Rectangle 22"/>
          <p:cNvSpPr/>
          <p:nvPr/>
        </p:nvSpPr>
        <p:spPr>
          <a:xfrm>
            <a:off x="5854699" y="4555874"/>
            <a:ext cx="1159933" cy="458129"/>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System Architecture</a:t>
            </a:r>
          </a:p>
        </p:txBody>
      </p:sp>
      <p:sp>
        <p:nvSpPr>
          <p:cNvPr id="24" name="Rounded Rectangle 23"/>
          <p:cNvSpPr/>
          <p:nvPr/>
        </p:nvSpPr>
        <p:spPr>
          <a:xfrm>
            <a:off x="5854699" y="5297924"/>
            <a:ext cx="1159933" cy="458129"/>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System Elements</a:t>
            </a:r>
          </a:p>
        </p:txBody>
      </p:sp>
      <p:cxnSp>
        <p:nvCxnSpPr>
          <p:cNvPr id="26" name="Straight Arrow Connector 25"/>
          <p:cNvCxnSpPr>
            <a:stCxn id="23" idx="1"/>
            <a:endCxn id="7" idx="3"/>
          </p:cNvCxnSpPr>
          <p:nvPr/>
        </p:nvCxnSpPr>
        <p:spPr>
          <a:xfrm flipH="1" flipV="1">
            <a:off x="5113866" y="4777982"/>
            <a:ext cx="740833" cy="6957"/>
          </a:xfrm>
          <a:prstGeom prst="straightConnector1">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24" idx="1"/>
            <a:endCxn id="9" idx="3"/>
          </p:cNvCxnSpPr>
          <p:nvPr/>
        </p:nvCxnSpPr>
        <p:spPr>
          <a:xfrm flipH="1" flipV="1">
            <a:off x="5124449" y="5517251"/>
            <a:ext cx="730250" cy="9738"/>
          </a:xfrm>
          <a:prstGeom prst="straightConnector1">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6415106" y="5080000"/>
            <a:ext cx="0" cy="213055"/>
          </a:xfrm>
          <a:prstGeom prst="straightConnector1">
            <a:avLst/>
          </a:prstGeom>
          <a:ln w="25400">
            <a:headEnd type="diamond" w="lg" len="lg"/>
            <a:tailEnd type="none" w="lg" len="med"/>
          </a:ln>
        </p:spPr>
        <p:style>
          <a:lnRef idx="1">
            <a:schemeClr val="accent1"/>
          </a:lnRef>
          <a:fillRef idx="0">
            <a:schemeClr val="accent1"/>
          </a:fillRef>
          <a:effectRef idx="0">
            <a:schemeClr val="accent1"/>
          </a:effectRef>
          <a:fontRef idx="minor">
            <a:schemeClr val="tx1"/>
          </a:fontRef>
        </p:style>
      </p:cxnSp>
      <p:cxnSp>
        <p:nvCxnSpPr>
          <p:cNvPr id="35" name="Curved Connector 34"/>
          <p:cNvCxnSpPr>
            <a:stCxn id="3" idx="3"/>
            <a:endCxn id="23" idx="0"/>
          </p:cNvCxnSpPr>
          <p:nvPr/>
        </p:nvCxnSpPr>
        <p:spPr>
          <a:xfrm>
            <a:off x="5113866" y="3944535"/>
            <a:ext cx="1320800" cy="611339"/>
          </a:xfrm>
          <a:prstGeom prst="curvedConnector2">
            <a:avLst/>
          </a:prstGeom>
          <a:ln w="25400">
            <a:tailEnd type="triangle" w="lg" len="med"/>
          </a:ln>
        </p:spPr>
        <p:style>
          <a:lnRef idx="1">
            <a:schemeClr val="accent1"/>
          </a:lnRef>
          <a:fillRef idx="0">
            <a:schemeClr val="accent1"/>
          </a:fillRef>
          <a:effectRef idx="0">
            <a:schemeClr val="accent1"/>
          </a:effectRef>
          <a:fontRef idx="minor">
            <a:schemeClr val="tx1"/>
          </a:fontRef>
        </p:style>
      </p:cxnSp>
      <p:cxnSp>
        <p:nvCxnSpPr>
          <p:cNvPr id="37" name="Curved Connector 36"/>
          <p:cNvCxnSpPr>
            <a:stCxn id="3" idx="1"/>
            <a:endCxn id="10" idx="0"/>
          </p:cNvCxnSpPr>
          <p:nvPr/>
        </p:nvCxnSpPr>
        <p:spPr>
          <a:xfrm rot="10800000" flipV="1">
            <a:off x="2357968" y="3944534"/>
            <a:ext cx="1320799" cy="604381"/>
          </a:xfrm>
          <a:prstGeom prst="curvedConnector2">
            <a:avLst/>
          </a:prstGeom>
          <a:ln w="25400">
            <a:tailEnd type="triangle" w="lg" len="med"/>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2357967" y="5007045"/>
            <a:ext cx="0" cy="274183"/>
          </a:xfrm>
          <a:prstGeom prst="straightConnector1">
            <a:avLst/>
          </a:prstGeom>
          <a:ln w="25400">
            <a:tailEnd type="triangle" w="lg" len="med"/>
          </a:ln>
        </p:spPr>
        <p:style>
          <a:lnRef idx="1">
            <a:schemeClr val="accent1"/>
          </a:lnRef>
          <a:fillRef idx="0">
            <a:schemeClr val="accent1"/>
          </a:fillRef>
          <a:effectRef idx="0">
            <a:schemeClr val="accent1"/>
          </a:effectRef>
          <a:fontRef idx="minor">
            <a:schemeClr val="tx1"/>
          </a:fontRef>
        </p:style>
      </p:cxnSp>
      <p:sp>
        <p:nvSpPr>
          <p:cNvPr id="44" name="Rounded Rectangle 43"/>
          <p:cNvSpPr/>
          <p:nvPr/>
        </p:nvSpPr>
        <p:spPr>
          <a:xfrm>
            <a:off x="7259659" y="5304181"/>
            <a:ext cx="1159933" cy="458129"/>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 Interfaces</a:t>
            </a:r>
          </a:p>
        </p:txBody>
      </p:sp>
      <p:cxnSp>
        <p:nvCxnSpPr>
          <p:cNvPr id="46" name="Curved Connector 45"/>
          <p:cNvCxnSpPr/>
          <p:nvPr/>
        </p:nvCxnSpPr>
        <p:spPr>
          <a:xfrm rot="16200000" flipV="1">
            <a:off x="7226983" y="4640650"/>
            <a:ext cx="519242" cy="824994"/>
          </a:xfrm>
          <a:prstGeom prst="curvedConnector2">
            <a:avLst/>
          </a:prstGeom>
          <a:ln w="25400">
            <a:tailEnd type="diamond" w="lg" len="lg"/>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914400" y="3048000"/>
            <a:ext cx="2553904" cy="1200329"/>
          </a:xfrm>
          <a:prstGeom prst="rect">
            <a:avLst/>
          </a:prstGeom>
          <a:noFill/>
        </p:spPr>
        <p:txBody>
          <a:bodyPr wrap="none" rtlCol="0">
            <a:spAutoFit/>
          </a:bodyPr>
          <a:lstStyle/>
          <a:p>
            <a:r>
              <a:rPr lang="en-US" dirty="0">
                <a:latin typeface="Gill Sans MT" panose="020B0502020104020203" pitchFamily="34" charset="0"/>
              </a:rPr>
              <a:t>Diagram Shows how </a:t>
            </a:r>
          </a:p>
          <a:p>
            <a:r>
              <a:rPr lang="en-US" dirty="0">
                <a:latin typeface="Gill Sans MT" panose="020B0502020104020203" pitchFamily="34" charset="0"/>
              </a:rPr>
              <a:t>the Architect is defining </a:t>
            </a:r>
          </a:p>
          <a:p>
            <a:r>
              <a:rPr lang="en-US" dirty="0">
                <a:latin typeface="Gill Sans MT" panose="020B0502020104020203" pitchFamily="34" charset="0"/>
              </a:rPr>
              <a:t>Use Cases at the System </a:t>
            </a:r>
          </a:p>
          <a:p>
            <a:r>
              <a:rPr lang="en-US" dirty="0">
                <a:latin typeface="Gill Sans MT" panose="020B0502020104020203" pitchFamily="34" charset="0"/>
              </a:rPr>
              <a:t>Req. Level</a:t>
            </a:r>
          </a:p>
        </p:txBody>
      </p:sp>
      <p:sp>
        <p:nvSpPr>
          <p:cNvPr id="48" name="TextBox 47"/>
          <p:cNvSpPr txBox="1"/>
          <p:nvPr/>
        </p:nvSpPr>
        <p:spPr>
          <a:xfrm>
            <a:off x="5752006" y="2600235"/>
            <a:ext cx="2926122" cy="923330"/>
          </a:xfrm>
          <a:prstGeom prst="rect">
            <a:avLst/>
          </a:prstGeom>
          <a:noFill/>
        </p:spPr>
        <p:txBody>
          <a:bodyPr wrap="none" rtlCol="0">
            <a:spAutoFit/>
          </a:bodyPr>
          <a:lstStyle/>
          <a:p>
            <a:r>
              <a:rPr lang="en-US" dirty="0">
                <a:latin typeface="Gill Sans MT" panose="020B0502020104020203" pitchFamily="34" charset="0"/>
              </a:rPr>
              <a:t>We used “Use Cases” in the</a:t>
            </a:r>
          </a:p>
          <a:p>
            <a:r>
              <a:rPr lang="en-US" dirty="0">
                <a:latin typeface="Gill Sans MT" panose="020B0502020104020203" pitchFamily="34" charset="0"/>
              </a:rPr>
              <a:t>System Concept, perhaps not</a:t>
            </a:r>
          </a:p>
          <a:p>
            <a:r>
              <a:rPr lang="en-US" dirty="0">
                <a:latin typeface="Gill Sans MT" panose="020B0502020104020203" pitchFamily="34" charset="0"/>
              </a:rPr>
              <a:t>the best choice of words</a:t>
            </a:r>
          </a:p>
        </p:txBody>
      </p:sp>
    </p:spTree>
    <p:extLst>
      <p:ext uri="{BB962C8B-B14F-4D97-AF65-F5344CB8AC3E}">
        <p14:creationId xmlns:p14="http://schemas.microsoft.com/office/powerpoint/2010/main" val="3968742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Issues from the Requirements Review</a:t>
            </a:r>
          </a:p>
        </p:txBody>
      </p:sp>
      <p:sp>
        <p:nvSpPr>
          <p:cNvPr id="5" name="Text Placeholder 4"/>
          <p:cNvSpPr>
            <a:spLocks noGrp="1"/>
          </p:cNvSpPr>
          <p:nvPr>
            <p:ph type="body" sz="quarter" idx="11"/>
          </p:nvPr>
        </p:nvSpPr>
        <p:spPr/>
        <p:txBody>
          <a:bodyPr/>
          <a:lstStyle/>
          <a:p>
            <a:r>
              <a:rPr lang="en-US" dirty="0"/>
              <a:t>Digital Object Identifiers</a:t>
            </a:r>
          </a:p>
        </p:txBody>
      </p:sp>
      <p:sp>
        <p:nvSpPr>
          <p:cNvPr id="3" name="Text Placeholder 2">
            <a:extLst>
              <a:ext uri="{FF2B5EF4-FFF2-40B4-BE49-F238E27FC236}">
                <a16:creationId xmlns:a16="http://schemas.microsoft.com/office/drawing/2014/main" id="{D90AE604-392D-FF4F-B890-9AF6C737AD63}"/>
              </a:ext>
            </a:extLst>
          </p:cNvPr>
          <p:cNvSpPr>
            <a:spLocks noGrp="1"/>
          </p:cNvSpPr>
          <p:nvPr>
            <p:ph type="body" sz="quarter" idx="12"/>
          </p:nvPr>
        </p:nvSpPr>
        <p:spPr>
          <a:xfrm>
            <a:off x="250208" y="1289368"/>
            <a:ext cx="8636000" cy="4603750"/>
          </a:xfrm>
        </p:spPr>
        <p:txBody>
          <a:bodyPr/>
          <a:lstStyle/>
          <a:p>
            <a:r>
              <a:rPr lang="en-US" dirty="0"/>
              <a:t>Standards</a:t>
            </a:r>
          </a:p>
          <a:p>
            <a:pPr lvl="1"/>
            <a:r>
              <a:rPr lang="en-US" dirty="0"/>
              <a:t>There is a AAS working group working on defining standards for DOIs.  </a:t>
            </a:r>
          </a:p>
          <a:p>
            <a:pPr lvl="1"/>
            <a:r>
              <a:rPr lang="en-US" dirty="0"/>
              <a:t>NRAO / SRDP is participating in the discussion and will adopt the standard once it emerges.</a:t>
            </a:r>
          </a:p>
          <a:p>
            <a:endParaRPr lang="en-US" dirty="0"/>
          </a:p>
          <a:p>
            <a:r>
              <a:rPr lang="en-US" dirty="0"/>
              <a:t>Comment from </a:t>
            </a:r>
            <a:r>
              <a:rPr lang="en-US" dirty="0" err="1"/>
              <a:t>StRR</a:t>
            </a:r>
            <a:r>
              <a:rPr lang="en-US" dirty="0"/>
              <a:t>:</a:t>
            </a:r>
          </a:p>
          <a:p>
            <a:pPr marL="0" indent="0" algn="ctr">
              <a:buNone/>
            </a:pPr>
            <a:r>
              <a:rPr lang="en-US" i="1" dirty="0">
                <a:solidFill>
                  <a:srgbClr val="816D9A"/>
                </a:solidFill>
              </a:rPr>
              <a:t>‘Curation and reproducibility' use case not necessarily useful for the general users.</a:t>
            </a:r>
          </a:p>
          <a:p>
            <a:pPr lvl="1"/>
            <a:r>
              <a:rPr lang="en-US" dirty="0"/>
              <a:t>We consider this a primarily user facing capability.</a:t>
            </a:r>
          </a:p>
        </p:txBody>
      </p:sp>
      <p:sp>
        <p:nvSpPr>
          <p:cNvPr id="4" name="TextBox 3">
            <a:extLst>
              <a:ext uri="{FF2B5EF4-FFF2-40B4-BE49-F238E27FC236}">
                <a16:creationId xmlns:a16="http://schemas.microsoft.com/office/drawing/2014/main" id="{481E8814-26BE-104C-81E4-459D0E9EC44A}"/>
              </a:ext>
            </a:extLst>
          </p:cNvPr>
          <p:cNvSpPr txBox="1"/>
          <p:nvPr/>
        </p:nvSpPr>
        <p:spPr>
          <a:xfrm>
            <a:off x="6997700" y="268562"/>
            <a:ext cx="2011340" cy="646331"/>
          </a:xfrm>
          <a:prstGeom prst="rect">
            <a:avLst/>
          </a:prstGeom>
          <a:noFill/>
        </p:spPr>
        <p:txBody>
          <a:bodyPr wrap="square" rtlCol="0">
            <a:spAutoFit/>
          </a:bodyPr>
          <a:lstStyle/>
          <a:p>
            <a:pPr algn="r"/>
            <a:r>
              <a:rPr lang="en-US" dirty="0">
                <a:latin typeface="Gill Sans MT" panose="020B0502020104020203" pitchFamily="34" charset="0"/>
              </a:rPr>
              <a:t>SRDP-24</a:t>
            </a:r>
          </a:p>
          <a:p>
            <a:pPr algn="r"/>
            <a:r>
              <a:rPr lang="en-US" dirty="0">
                <a:latin typeface="Gill Sans MT" panose="020B0502020104020203" pitchFamily="34" charset="0"/>
              </a:rPr>
              <a:t>SRDP-65</a:t>
            </a:r>
          </a:p>
        </p:txBody>
      </p:sp>
    </p:spTree>
    <p:extLst>
      <p:ext uri="{BB962C8B-B14F-4D97-AF65-F5344CB8AC3E}">
        <p14:creationId xmlns:p14="http://schemas.microsoft.com/office/powerpoint/2010/main" val="28121349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Issues from the Requirements Review</a:t>
            </a:r>
          </a:p>
        </p:txBody>
      </p:sp>
      <p:sp>
        <p:nvSpPr>
          <p:cNvPr id="5" name="Text Placeholder 4"/>
          <p:cNvSpPr>
            <a:spLocks noGrp="1"/>
          </p:cNvSpPr>
          <p:nvPr>
            <p:ph type="body" sz="quarter" idx="11"/>
          </p:nvPr>
        </p:nvSpPr>
        <p:spPr/>
        <p:txBody>
          <a:bodyPr/>
          <a:lstStyle/>
          <a:p>
            <a:r>
              <a:rPr lang="en-US" dirty="0"/>
              <a:t>Proprietary Period</a:t>
            </a:r>
          </a:p>
        </p:txBody>
      </p:sp>
      <p:sp>
        <p:nvSpPr>
          <p:cNvPr id="3" name="Text Placeholder 2">
            <a:extLst>
              <a:ext uri="{FF2B5EF4-FFF2-40B4-BE49-F238E27FC236}">
                <a16:creationId xmlns:a16="http://schemas.microsoft.com/office/drawing/2014/main" id="{D90AE604-392D-FF4F-B890-9AF6C737AD63}"/>
              </a:ext>
            </a:extLst>
          </p:cNvPr>
          <p:cNvSpPr>
            <a:spLocks noGrp="1"/>
          </p:cNvSpPr>
          <p:nvPr>
            <p:ph type="body" sz="quarter" idx="12"/>
          </p:nvPr>
        </p:nvSpPr>
        <p:spPr>
          <a:xfrm>
            <a:off x="250208" y="1289368"/>
            <a:ext cx="8636000" cy="4603750"/>
          </a:xfrm>
        </p:spPr>
        <p:txBody>
          <a:bodyPr/>
          <a:lstStyle/>
          <a:p>
            <a:pPr marL="0" indent="0">
              <a:buNone/>
            </a:pPr>
            <a:r>
              <a:rPr lang="en-US" dirty="0">
                <a:solidFill>
                  <a:srgbClr val="816D9A"/>
                </a:solidFill>
              </a:rPr>
              <a:t>Concern: Proposed period puts small schools at a disadvantage.</a:t>
            </a:r>
          </a:p>
          <a:p>
            <a:pPr marL="0" indent="0">
              <a:buNone/>
            </a:pPr>
            <a:endParaRPr lang="en-US" dirty="0"/>
          </a:p>
          <a:p>
            <a:pPr marL="0" indent="0">
              <a:buNone/>
            </a:pPr>
            <a:r>
              <a:rPr lang="en-US" dirty="0"/>
              <a:t>Three Options:</a:t>
            </a:r>
          </a:p>
          <a:p>
            <a:pPr marL="457200" indent="-457200">
              <a:buFont typeface="+mj-lt"/>
              <a:buAutoNum type="arabicPeriod"/>
            </a:pPr>
            <a:r>
              <a:rPr lang="en-US" dirty="0"/>
              <a:t>Make the proprietary period of the SRDP reflect the underlying data. (The one in the document).</a:t>
            </a:r>
          </a:p>
          <a:p>
            <a:pPr marL="457200" indent="-457200">
              <a:buFont typeface="+mj-lt"/>
              <a:buAutoNum type="arabicPeriod"/>
            </a:pPr>
            <a:endParaRPr lang="en-US" dirty="0"/>
          </a:p>
          <a:p>
            <a:pPr marL="457200" indent="-457200">
              <a:buFont typeface="+mj-lt"/>
              <a:buAutoNum type="arabicPeriod"/>
            </a:pPr>
            <a:r>
              <a:rPr lang="en-US" dirty="0"/>
              <a:t> Tie the proprietary period of the data to the release of the SRDP.</a:t>
            </a:r>
          </a:p>
          <a:p>
            <a:pPr marL="457200" indent="-457200">
              <a:buFont typeface="+mj-lt"/>
              <a:buAutoNum type="arabicPeriod"/>
            </a:pPr>
            <a:endParaRPr lang="en-US" dirty="0"/>
          </a:p>
          <a:p>
            <a:pPr marL="457200" indent="-457200">
              <a:buFont typeface="+mj-lt"/>
              <a:buAutoNum type="arabicPeriod"/>
            </a:pPr>
            <a:r>
              <a:rPr lang="en-US" dirty="0"/>
              <a:t>Allow the Data and SRDPs to have their own proprietary period.</a:t>
            </a:r>
          </a:p>
          <a:p>
            <a:endParaRPr lang="en-US" dirty="0"/>
          </a:p>
        </p:txBody>
      </p:sp>
      <p:sp>
        <p:nvSpPr>
          <p:cNvPr id="4" name="TextBox 3">
            <a:extLst>
              <a:ext uri="{FF2B5EF4-FFF2-40B4-BE49-F238E27FC236}">
                <a16:creationId xmlns:a16="http://schemas.microsoft.com/office/drawing/2014/main" id="{481E8814-26BE-104C-81E4-459D0E9EC44A}"/>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SRDP-91</a:t>
            </a:r>
          </a:p>
        </p:txBody>
      </p:sp>
      <p:sp>
        <p:nvSpPr>
          <p:cNvPr id="6" name="TextBox 5">
            <a:extLst>
              <a:ext uri="{FF2B5EF4-FFF2-40B4-BE49-F238E27FC236}">
                <a16:creationId xmlns:a16="http://schemas.microsoft.com/office/drawing/2014/main" id="{3C02C8EB-D12C-5742-947A-06BF8A61E70E}"/>
              </a:ext>
            </a:extLst>
          </p:cNvPr>
          <p:cNvSpPr txBox="1"/>
          <p:nvPr/>
        </p:nvSpPr>
        <p:spPr>
          <a:xfrm rot="21420348">
            <a:off x="1733139" y="4372721"/>
            <a:ext cx="5539414" cy="646331"/>
          </a:xfrm>
          <a:prstGeom prst="rect">
            <a:avLst/>
          </a:prstGeom>
          <a:noFill/>
        </p:spPr>
        <p:txBody>
          <a:bodyPr wrap="square" rtlCol="0">
            <a:spAutoFit/>
          </a:bodyPr>
          <a:lstStyle/>
          <a:p>
            <a:r>
              <a:rPr lang="en-US" dirty="0">
                <a:solidFill>
                  <a:srgbClr val="C00000"/>
                </a:solidFill>
                <a:latin typeface="Lucida Handwriting" panose="03010101010101010101" pitchFamily="66" charset="77"/>
              </a:rPr>
              <a:t>Unpopular to have raw data and not release it until SRDPs are available.</a:t>
            </a:r>
          </a:p>
        </p:txBody>
      </p:sp>
      <p:sp>
        <p:nvSpPr>
          <p:cNvPr id="7" name="TextBox 6">
            <a:extLst>
              <a:ext uri="{FF2B5EF4-FFF2-40B4-BE49-F238E27FC236}">
                <a16:creationId xmlns:a16="http://schemas.microsoft.com/office/drawing/2014/main" id="{50D8FA32-F4CC-A843-841F-6FF610D1449E}"/>
              </a:ext>
            </a:extLst>
          </p:cNvPr>
          <p:cNvSpPr txBox="1"/>
          <p:nvPr/>
        </p:nvSpPr>
        <p:spPr>
          <a:xfrm rot="21287162">
            <a:off x="2182091" y="5490435"/>
            <a:ext cx="4883727" cy="646331"/>
          </a:xfrm>
          <a:prstGeom prst="rect">
            <a:avLst/>
          </a:prstGeom>
          <a:noFill/>
        </p:spPr>
        <p:txBody>
          <a:bodyPr wrap="square" rtlCol="0">
            <a:spAutoFit/>
          </a:bodyPr>
          <a:lstStyle/>
          <a:p>
            <a:r>
              <a:rPr lang="en-US" dirty="0">
                <a:solidFill>
                  <a:srgbClr val="C00000"/>
                </a:solidFill>
                <a:latin typeface="Lucida Handwriting" panose="03010101010101010101" pitchFamily="66" charset="77"/>
              </a:rPr>
              <a:t>But if data is public then the optimized interface could be used.</a:t>
            </a:r>
          </a:p>
        </p:txBody>
      </p:sp>
    </p:spTree>
    <p:extLst>
      <p:ext uri="{BB962C8B-B14F-4D97-AF65-F5344CB8AC3E}">
        <p14:creationId xmlns:p14="http://schemas.microsoft.com/office/powerpoint/2010/main" val="3659250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Issues from the Requirements Review</a:t>
            </a:r>
          </a:p>
        </p:txBody>
      </p:sp>
      <p:sp>
        <p:nvSpPr>
          <p:cNvPr id="5" name="Text Placeholder 4"/>
          <p:cNvSpPr>
            <a:spLocks noGrp="1"/>
          </p:cNvSpPr>
          <p:nvPr>
            <p:ph type="body" sz="quarter" idx="11"/>
          </p:nvPr>
        </p:nvSpPr>
        <p:spPr/>
        <p:txBody>
          <a:bodyPr/>
          <a:lstStyle/>
          <a:p>
            <a:r>
              <a:rPr lang="en-US" dirty="0"/>
              <a:t>Responsibilities / Person Power</a:t>
            </a:r>
          </a:p>
        </p:txBody>
      </p:sp>
      <p:sp>
        <p:nvSpPr>
          <p:cNvPr id="3" name="Text Placeholder 2">
            <a:extLst>
              <a:ext uri="{FF2B5EF4-FFF2-40B4-BE49-F238E27FC236}">
                <a16:creationId xmlns:a16="http://schemas.microsoft.com/office/drawing/2014/main" id="{D90AE604-392D-FF4F-B890-9AF6C737AD63}"/>
              </a:ext>
            </a:extLst>
          </p:cNvPr>
          <p:cNvSpPr>
            <a:spLocks noGrp="1"/>
          </p:cNvSpPr>
          <p:nvPr>
            <p:ph type="body" sz="quarter" idx="12"/>
          </p:nvPr>
        </p:nvSpPr>
        <p:spPr>
          <a:xfrm>
            <a:off x="250208" y="1289368"/>
            <a:ext cx="8636000" cy="4603750"/>
          </a:xfrm>
        </p:spPr>
        <p:txBody>
          <a:bodyPr/>
          <a:lstStyle/>
          <a:p>
            <a:pPr marL="0" indent="0">
              <a:buNone/>
            </a:pPr>
            <a:r>
              <a:rPr lang="en-US" dirty="0">
                <a:solidFill>
                  <a:srgbClr val="816D9A"/>
                </a:solidFill>
              </a:rPr>
              <a:t>Concern: Who does the work to improve capabilities. </a:t>
            </a:r>
          </a:p>
          <a:p>
            <a:pPr lvl="1"/>
            <a:r>
              <a:rPr lang="en-US" dirty="0"/>
              <a:t>Improvements to capabilities are defined by the heuristics team</a:t>
            </a:r>
          </a:p>
          <a:p>
            <a:pPr lvl="1"/>
            <a:r>
              <a:rPr lang="en-US" dirty="0"/>
              <a:t>Implemented within DMS (so CASA, Pipeline, SSA as appropriate).</a:t>
            </a:r>
          </a:p>
          <a:p>
            <a:pPr marL="0" indent="0">
              <a:buNone/>
            </a:pPr>
            <a:endParaRPr lang="en-US" dirty="0">
              <a:solidFill>
                <a:srgbClr val="816D9A"/>
              </a:solidFill>
            </a:endParaRPr>
          </a:p>
          <a:p>
            <a:pPr marL="0" indent="0">
              <a:buNone/>
            </a:pPr>
            <a:r>
              <a:rPr lang="en-US" dirty="0">
                <a:solidFill>
                  <a:srgbClr val="816D9A"/>
                </a:solidFill>
              </a:rPr>
              <a:t>Concern:  A lot of the Use Cases require staff to check that what is produced is good.  …probably OK for anything that is going to be stored in the archive …gets unwieldy if every … checked by staff.</a:t>
            </a:r>
          </a:p>
          <a:p>
            <a:pPr lvl="1"/>
            <a:r>
              <a:rPr lang="en-US" dirty="0"/>
              <a:t>Not all checks need to be the same, some can simply be for successful completion.</a:t>
            </a:r>
          </a:p>
          <a:p>
            <a:pPr lvl="1"/>
            <a:r>
              <a:rPr lang="en-US" dirty="0"/>
              <a:t>Important to support non-expert radio astronomers to ensure they do not receive misleading products.</a:t>
            </a:r>
          </a:p>
          <a:p>
            <a:pPr marL="0" indent="0">
              <a:buNone/>
            </a:pPr>
            <a:br>
              <a:rPr lang="en-US" dirty="0">
                <a:solidFill>
                  <a:srgbClr val="816D9A"/>
                </a:solidFill>
              </a:rPr>
            </a:br>
            <a:endParaRPr lang="en-US" dirty="0">
              <a:solidFill>
                <a:srgbClr val="816D9A"/>
              </a:solidFill>
            </a:endParaRPr>
          </a:p>
          <a:p>
            <a:pPr marL="0" indent="0">
              <a:buNone/>
            </a:pPr>
            <a:endParaRPr lang="en-US" dirty="0"/>
          </a:p>
          <a:p>
            <a:endParaRPr lang="en-US" dirty="0"/>
          </a:p>
          <a:p>
            <a:pPr lvl="1"/>
            <a:endParaRPr lang="en-US" dirty="0"/>
          </a:p>
        </p:txBody>
      </p:sp>
      <p:sp>
        <p:nvSpPr>
          <p:cNvPr id="4" name="TextBox 3">
            <a:extLst>
              <a:ext uri="{FF2B5EF4-FFF2-40B4-BE49-F238E27FC236}">
                <a16:creationId xmlns:a16="http://schemas.microsoft.com/office/drawing/2014/main" id="{481E8814-26BE-104C-81E4-459D0E9EC44A}"/>
              </a:ext>
            </a:extLst>
          </p:cNvPr>
          <p:cNvSpPr txBox="1"/>
          <p:nvPr/>
        </p:nvSpPr>
        <p:spPr>
          <a:xfrm>
            <a:off x="6997700" y="268562"/>
            <a:ext cx="2011340" cy="369332"/>
          </a:xfrm>
          <a:prstGeom prst="rect">
            <a:avLst/>
          </a:prstGeom>
          <a:noFill/>
        </p:spPr>
        <p:txBody>
          <a:bodyPr wrap="square" rtlCol="0">
            <a:spAutoFit/>
          </a:bodyPr>
          <a:lstStyle/>
          <a:p>
            <a:pPr algn="r"/>
            <a:r>
              <a:rPr lang="en-US" dirty="0">
                <a:latin typeface="Gill Sans MT" panose="020B0502020104020203" pitchFamily="34" charset="0"/>
              </a:rPr>
              <a:t>SRDP-92</a:t>
            </a:r>
          </a:p>
        </p:txBody>
      </p:sp>
    </p:spTree>
    <p:extLst>
      <p:ext uri="{BB962C8B-B14F-4D97-AF65-F5344CB8AC3E}">
        <p14:creationId xmlns:p14="http://schemas.microsoft.com/office/powerpoint/2010/main" val="3903888156"/>
      </p:ext>
    </p:extLst>
  </p:cSld>
  <p:clrMapOvr>
    <a:masterClrMapping/>
  </p:clrMapOvr>
</p:sld>
</file>

<file path=ppt/theme/theme1.xml><?xml version="1.0" encoding="utf-8"?>
<a:theme xmlns:a="http://schemas.openxmlformats.org/drawingml/2006/main" name="AUIBoard_Oct2015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latin typeface="Gill Sans MT" panose="020B0502020104020203" pitchFamily="34" charset="0"/>
          </a:defRPr>
        </a:defPPr>
      </a:lstStyle>
    </a:txDef>
  </a:objectDefaults>
  <a:extraClrSchemeLst/>
  <a:extLst>
    <a:ext uri="{05A4C25C-085E-4340-85A3-A5531E510DB2}">
      <thm15:themeFamily xmlns:thm15="http://schemas.microsoft.com/office/thememl/2012/main" name="AUIBoard_Mar2018_NRAO_XXX_v2.potx" id="{324494FB-275A-423C-8639-77BC87B79CEF}" vid="{F6B013C2-7053-44F9-B39F-D8CB9CA8642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AUIBoard_Mar2018_NRAO_XXX_v2</Template>
  <TotalTime>6303</TotalTime>
  <Words>1041</Words>
  <Application>Microsoft Macintosh PowerPoint</Application>
  <PresentationFormat>On-screen Show (4:3)</PresentationFormat>
  <Paragraphs>180</Paragraphs>
  <Slides>15</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Gill Sans</vt:lpstr>
      <vt:lpstr>Gill Sans Light</vt:lpstr>
      <vt:lpstr>Gill Sans MT</vt:lpstr>
      <vt:lpstr>Lucida Handwriting</vt:lpstr>
      <vt:lpstr>AUIBoard_Oct2015_template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NRAO</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Tony Beasley</dc:creator>
  <cp:lastModifiedBy>Jeff Kern</cp:lastModifiedBy>
  <cp:revision>69</cp:revision>
  <cp:lastPrinted>2014-03-06T23:03:21Z</cp:lastPrinted>
  <dcterms:created xsi:type="dcterms:W3CDTF">2018-03-14T19:38:53Z</dcterms:created>
  <dcterms:modified xsi:type="dcterms:W3CDTF">2018-05-10T11:17:39Z</dcterms:modified>
</cp:coreProperties>
</file>