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0"/>
  </p:notesMasterIdLst>
  <p:sldIdLst>
    <p:sldId id="256" r:id="rId2"/>
    <p:sldId id="258" r:id="rId3"/>
    <p:sldId id="287" r:id="rId4"/>
    <p:sldId id="288" r:id="rId5"/>
    <p:sldId id="286" r:id="rId6"/>
    <p:sldId id="257" r:id="rId7"/>
    <p:sldId id="289" r:id="rId8"/>
    <p:sldId id="290"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62">
          <p15:clr>
            <a:srgbClr val="A4A3A4"/>
          </p15:clr>
        </p15:guide>
        <p15:guide id="2" pos="2883">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16D9A"/>
    <a:srgbClr val="403152"/>
    <a:srgbClr val="4F81BD"/>
    <a:srgbClr val="3366CC"/>
    <a:srgbClr val="000033"/>
    <a:srgbClr val="062458"/>
    <a:srgbClr val="052058"/>
    <a:srgbClr val="11264C"/>
    <a:srgbClr val="64A3F9"/>
    <a:srgbClr val="5587C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29" autoAdjust="0"/>
    <p:restoredTop sz="94626" autoAdjust="0"/>
  </p:normalViewPr>
  <p:slideViewPr>
    <p:cSldViewPr snapToGrid="0" snapToObjects="1">
      <p:cViewPr varScale="1">
        <p:scale>
          <a:sx n="122" d="100"/>
          <a:sy n="122" d="100"/>
        </p:scale>
        <p:origin x="1448" y="208"/>
      </p:cViewPr>
      <p:guideLst>
        <p:guide orient="horz" pos="4162"/>
        <p:guide pos="288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0"/>
    </p:cViewPr>
  </p:sorterViewPr>
  <p:notesViewPr>
    <p:cSldViewPr snapToGrid="0" snapToObjects="1">
      <p:cViewPr varScale="1">
        <p:scale>
          <a:sx n="96" d="100"/>
          <a:sy n="96" d="100"/>
        </p:scale>
        <p:origin x="2464" y="16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A75201-FF02-9E41-862C-8D6EB546EC14}" type="doc">
      <dgm:prSet loTypeId="urn:microsoft.com/office/officeart/2005/8/layout/chevron2" loCatId="" qsTypeId="urn:microsoft.com/office/officeart/2005/8/quickstyle/3d1" qsCatId="3D" csTypeId="urn:microsoft.com/office/officeart/2005/8/colors/colorful4" csCatId="colorful" phldr="1"/>
      <dgm:spPr/>
      <dgm:t>
        <a:bodyPr/>
        <a:lstStyle/>
        <a:p>
          <a:endParaRPr lang="en-US"/>
        </a:p>
      </dgm:t>
    </dgm:pt>
    <dgm:pt modelId="{90C3C403-1C43-4547-9FA9-C1CA02F946D4}">
      <dgm:prSet phldrT="[Text]"/>
      <dgm:spPr/>
      <dgm:t>
        <a:bodyPr/>
        <a:lstStyle/>
        <a:p>
          <a:r>
            <a:rPr lang="en-US" dirty="0"/>
            <a:t>Data Product QM</a:t>
          </a:r>
        </a:p>
      </dgm:t>
    </dgm:pt>
    <dgm:pt modelId="{5FED7DD9-B952-DE45-9553-2A6DB1FCC1E8}" type="parTrans" cxnId="{F18F1CE4-E08D-7844-A961-15FDDADD6921}">
      <dgm:prSet/>
      <dgm:spPr/>
      <dgm:t>
        <a:bodyPr/>
        <a:lstStyle/>
        <a:p>
          <a:endParaRPr lang="en-US"/>
        </a:p>
      </dgm:t>
    </dgm:pt>
    <dgm:pt modelId="{DE2D3C8C-B5C0-4445-A1E9-80A9CE43D931}" type="sibTrans" cxnId="{F18F1CE4-E08D-7844-A961-15FDDADD6921}">
      <dgm:prSet/>
      <dgm:spPr/>
      <dgm:t>
        <a:bodyPr/>
        <a:lstStyle/>
        <a:p>
          <a:endParaRPr lang="en-US"/>
        </a:p>
      </dgm:t>
    </dgm:pt>
    <dgm:pt modelId="{8B9D7A25-19FA-D04D-89D4-9C7264C4DB92}">
      <dgm:prSet phldrT="[Text]"/>
      <dgm:spPr/>
      <dgm:t>
        <a:bodyPr/>
        <a:lstStyle/>
        <a:p>
          <a:r>
            <a:rPr lang="en-US" dirty="0"/>
            <a:t>QA of individual products</a:t>
          </a:r>
        </a:p>
      </dgm:t>
    </dgm:pt>
    <dgm:pt modelId="{2CF4490E-801D-1C48-A17F-96A686DF7BE8}" type="parTrans" cxnId="{242D2819-92C6-8142-A182-80A935645A7D}">
      <dgm:prSet/>
      <dgm:spPr/>
      <dgm:t>
        <a:bodyPr/>
        <a:lstStyle/>
        <a:p>
          <a:endParaRPr lang="en-US"/>
        </a:p>
      </dgm:t>
    </dgm:pt>
    <dgm:pt modelId="{47EB0D36-B87E-224F-9591-1298EEF0B9CC}" type="sibTrans" cxnId="{242D2819-92C6-8142-A182-80A935645A7D}">
      <dgm:prSet/>
      <dgm:spPr/>
      <dgm:t>
        <a:bodyPr/>
        <a:lstStyle/>
        <a:p>
          <a:endParaRPr lang="en-US"/>
        </a:p>
      </dgm:t>
    </dgm:pt>
    <dgm:pt modelId="{F7AEA07D-EC87-6941-A6D4-04822519B79D}">
      <dgm:prSet phldrT="[Text]"/>
      <dgm:spPr/>
      <dgm:t>
        <a:bodyPr/>
        <a:lstStyle/>
        <a:p>
          <a:r>
            <a:rPr lang="en-US" dirty="0"/>
            <a:t>Metrics TBD</a:t>
          </a:r>
        </a:p>
      </dgm:t>
    </dgm:pt>
    <dgm:pt modelId="{EE228EF4-3B91-E34A-8160-FC669A43347A}" type="parTrans" cxnId="{E14DD12B-03E2-2A4E-95EE-C24D18B9FA91}">
      <dgm:prSet/>
      <dgm:spPr/>
      <dgm:t>
        <a:bodyPr/>
        <a:lstStyle/>
        <a:p>
          <a:endParaRPr lang="en-US"/>
        </a:p>
      </dgm:t>
    </dgm:pt>
    <dgm:pt modelId="{0ECE0087-46C8-1140-A7BC-F80B4401E337}" type="sibTrans" cxnId="{E14DD12B-03E2-2A4E-95EE-C24D18B9FA91}">
      <dgm:prSet/>
      <dgm:spPr/>
      <dgm:t>
        <a:bodyPr/>
        <a:lstStyle/>
        <a:p>
          <a:endParaRPr lang="en-US"/>
        </a:p>
      </dgm:t>
    </dgm:pt>
    <dgm:pt modelId="{808B0C5C-650F-634B-8249-2A625A98BEB4}">
      <dgm:prSet phldrT="[Text]"/>
      <dgm:spPr/>
      <dgm:t>
        <a:bodyPr/>
        <a:lstStyle/>
        <a:p>
          <a:r>
            <a:rPr lang="en-US" dirty="0"/>
            <a:t>Data Process QM</a:t>
          </a:r>
        </a:p>
      </dgm:t>
    </dgm:pt>
    <dgm:pt modelId="{5D232C78-17E6-A345-836E-7CAAB87BEE9C}" type="parTrans" cxnId="{172D7EF4-FECE-9042-BECD-5D35D9EC23D4}">
      <dgm:prSet/>
      <dgm:spPr/>
      <dgm:t>
        <a:bodyPr/>
        <a:lstStyle/>
        <a:p>
          <a:endParaRPr lang="en-US"/>
        </a:p>
      </dgm:t>
    </dgm:pt>
    <dgm:pt modelId="{475A16D6-8538-B142-A0DE-30793550BC95}" type="sibTrans" cxnId="{172D7EF4-FECE-9042-BECD-5D35D9EC23D4}">
      <dgm:prSet/>
      <dgm:spPr/>
      <dgm:t>
        <a:bodyPr/>
        <a:lstStyle/>
        <a:p>
          <a:endParaRPr lang="en-US"/>
        </a:p>
      </dgm:t>
    </dgm:pt>
    <dgm:pt modelId="{CFC08E8D-6EB0-9348-8A74-765CFB4866F2}">
      <dgm:prSet phldrT="[Text]"/>
      <dgm:spPr/>
      <dgm:t>
        <a:bodyPr/>
        <a:lstStyle/>
        <a:p>
          <a:r>
            <a:rPr lang="en-US" dirty="0"/>
            <a:t>Not yet defined</a:t>
          </a:r>
        </a:p>
      </dgm:t>
    </dgm:pt>
    <dgm:pt modelId="{C0D48724-8616-5E4E-8C01-05C1B68DFEDE}" type="parTrans" cxnId="{7925715F-4E31-624B-8FDB-1AA64EEF1787}">
      <dgm:prSet/>
      <dgm:spPr/>
      <dgm:t>
        <a:bodyPr/>
        <a:lstStyle/>
        <a:p>
          <a:endParaRPr lang="en-US"/>
        </a:p>
      </dgm:t>
    </dgm:pt>
    <dgm:pt modelId="{09AABF65-72FC-F348-92E1-AEAFFC3F45B8}" type="sibTrans" cxnId="{7925715F-4E31-624B-8FDB-1AA64EEF1787}">
      <dgm:prSet/>
      <dgm:spPr/>
      <dgm:t>
        <a:bodyPr/>
        <a:lstStyle/>
        <a:p>
          <a:endParaRPr lang="en-US"/>
        </a:p>
      </dgm:t>
    </dgm:pt>
    <dgm:pt modelId="{3B916D7E-FC6C-1C47-BD27-8EFF0359DE94}">
      <dgm:prSet phldrT="[Text]"/>
      <dgm:spPr/>
      <dgm:t>
        <a:bodyPr/>
        <a:lstStyle/>
        <a:p>
          <a:r>
            <a:rPr lang="en-US" dirty="0"/>
            <a:t>Aggregation of Data Product metrics</a:t>
          </a:r>
        </a:p>
      </dgm:t>
    </dgm:pt>
    <dgm:pt modelId="{39DD8783-9822-A940-A488-2A7E5E92C2EA}" type="parTrans" cxnId="{6B731C06-1617-E84C-A912-085905E56ED3}">
      <dgm:prSet/>
      <dgm:spPr/>
      <dgm:t>
        <a:bodyPr/>
        <a:lstStyle/>
        <a:p>
          <a:endParaRPr lang="en-US"/>
        </a:p>
      </dgm:t>
    </dgm:pt>
    <dgm:pt modelId="{3EBFE751-035F-C44A-BDF6-945667A2CCE4}" type="sibTrans" cxnId="{6B731C06-1617-E84C-A912-085905E56ED3}">
      <dgm:prSet/>
      <dgm:spPr/>
      <dgm:t>
        <a:bodyPr/>
        <a:lstStyle/>
        <a:p>
          <a:endParaRPr lang="en-US"/>
        </a:p>
      </dgm:t>
    </dgm:pt>
    <dgm:pt modelId="{810A9C0F-25E5-8D43-A77B-ECFB4BDFFEF2}">
      <dgm:prSet phldrT="[Text]"/>
      <dgm:spPr/>
      <dgm:t>
        <a:bodyPr/>
        <a:lstStyle/>
        <a:p>
          <a:r>
            <a:rPr lang="en-US" dirty="0"/>
            <a:t>Project QM</a:t>
          </a:r>
        </a:p>
      </dgm:t>
    </dgm:pt>
    <dgm:pt modelId="{2FA63511-7AC4-3741-AA8F-1B009BB3ED47}" type="parTrans" cxnId="{2B2E0BAA-395B-FF42-9763-1B94FBDD0C45}">
      <dgm:prSet/>
      <dgm:spPr/>
      <dgm:t>
        <a:bodyPr/>
        <a:lstStyle/>
        <a:p>
          <a:endParaRPr lang="en-US"/>
        </a:p>
      </dgm:t>
    </dgm:pt>
    <dgm:pt modelId="{3C4AEAEA-976D-784C-A3F0-8401BBEB601C}" type="sibTrans" cxnId="{2B2E0BAA-395B-FF42-9763-1B94FBDD0C45}">
      <dgm:prSet/>
      <dgm:spPr/>
      <dgm:t>
        <a:bodyPr/>
        <a:lstStyle/>
        <a:p>
          <a:endParaRPr lang="en-US"/>
        </a:p>
      </dgm:t>
    </dgm:pt>
    <dgm:pt modelId="{3665003D-AC59-E24A-9958-2E2CE58EAD8A}">
      <dgm:prSet phldrT="[Text]"/>
      <dgm:spPr/>
      <dgm:t>
        <a:bodyPr/>
        <a:lstStyle/>
        <a:p>
          <a:r>
            <a:rPr lang="en-US" dirty="0"/>
            <a:t>Measures of Effectiveness in achieving the key science drivers</a:t>
          </a:r>
        </a:p>
      </dgm:t>
    </dgm:pt>
    <dgm:pt modelId="{BC3424A7-DE65-BD4F-952A-9FA031DC9497}" type="parTrans" cxnId="{EE7FFC58-9551-E24B-BC3C-C109C052AA33}">
      <dgm:prSet/>
      <dgm:spPr/>
      <dgm:t>
        <a:bodyPr/>
        <a:lstStyle/>
        <a:p>
          <a:endParaRPr lang="en-US"/>
        </a:p>
      </dgm:t>
    </dgm:pt>
    <dgm:pt modelId="{B13742C9-6CB8-1A4D-AC3A-D3A17C982449}" type="sibTrans" cxnId="{EE7FFC58-9551-E24B-BC3C-C109C052AA33}">
      <dgm:prSet/>
      <dgm:spPr/>
      <dgm:t>
        <a:bodyPr/>
        <a:lstStyle/>
        <a:p>
          <a:endParaRPr lang="en-US"/>
        </a:p>
      </dgm:t>
    </dgm:pt>
    <dgm:pt modelId="{7249D14A-A349-5048-8494-91B65EEDE1F2}">
      <dgm:prSet phldrT="[Text]"/>
      <dgm:spPr/>
      <dgm:t>
        <a:bodyPr/>
        <a:lstStyle/>
        <a:p>
          <a:r>
            <a:rPr lang="en-US" dirty="0"/>
            <a:t>Metrics defined in SEMP</a:t>
          </a:r>
        </a:p>
      </dgm:t>
    </dgm:pt>
    <dgm:pt modelId="{7796CA43-4438-9145-B50E-DBAECAC7C29B}" type="parTrans" cxnId="{D38C947C-95F5-2E45-B06E-18166E69F0E5}">
      <dgm:prSet/>
      <dgm:spPr/>
      <dgm:t>
        <a:bodyPr/>
        <a:lstStyle/>
        <a:p>
          <a:endParaRPr lang="en-US"/>
        </a:p>
      </dgm:t>
    </dgm:pt>
    <dgm:pt modelId="{F796376A-D165-EA4F-892A-ACD7397A3DBB}" type="sibTrans" cxnId="{D38C947C-95F5-2E45-B06E-18166E69F0E5}">
      <dgm:prSet/>
      <dgm:spPr/>
      <dgm:t>
        <a:bodyPr/>
        <a:lstStyle/>
        <a:p>
          <a:endParaRPr lang="en-US"/>
        </a:p>
      </dgm:t>
    </dgm:pt>
    <dgm:pt modelId="{428C34AB-A8E3-364B-A703-26B785AEB167}">
      <dgm:prSet phldrT="[Text]"/>
      <dgm:spPr/>
      <dgm:t>
        <a:bodyPr/>
        <a:lstStyle/>
        <a:p>
          <a:r>
            <a:rPr lang="en-US" dirty="0"/>
            <a:t>Not the same as ALMA (but related)</a:t>
          </a:r>
        </a:p>
      </dgm:t>
    </dgm:pt>
    <dgm:pt modelId="{29CBA8C8-DE58-AC45-98CE-65EBDD5F09EA}" type="parTrans" cxnId="{8253D510-12A2-F34B-8494-8915EB49AA23}">
      <dgm:prSet/>
      <dgm:spPr/>
      <dgm:t>
        <a:bodyPr/>
        <a:lstStyle/>
        <a:p>
          <a:endParaRPr lang="en-US"/>
        </a:p>
      </dgm:t>
    </dgm:pt>
    <dgm:pt modelId="{19185467-DB47-3944-8C7C-18CD9A2A37D2}" type="sibTrans" cxnId="{8253D510-12A2-F34B-8494-8915EB49AA23}">
      <dgm:prSet/>
      <dgm:spPr/>
      <dgm:t>
        <a:bodyPr/>
        <a:lstStyle/>
        <a:p>
          <a:endParaRPr lang="en-US"/>
        </a:p>
      </dgm:t>
    </dgm:pt>
    <dgm:pt modelId="{33C1764B-A4B0-204F-B04C-FF08643E49C9}">
      <dgm:prSet phldrT="[Text]"/>
      <dgm:spPr/>
      <dgm:t>
        <a:bodyPr/>
        <a:lstStyle/>
        <a:p>
          <a:r>
            <a:rPr lang="en-US" dirty="0"/>
            <a:t>Definition effort already started (ALMA &amp; VLASS)</a:t>
          </a:r>
        </a:p>
      </dgm:t>
    </dgm:pt>
    <dgm:pt modelId="{1EF1EE68-6F39-294F-B676-8C6197710B6A}" type="parTrans" cxnId="{933835A2-F8B9-594A-9179-110E05552237}">
      <dgm:prSet/>
      <dgm:spPr/>
      <dgm:t>
        <a:bodyPr/>
        <a:lstStyle/>
        <a:p>
          <a:endParaRPr lang="en-US"/>
        </a:p>
      </dgm:t>
    </dgm:pt>
    <dgm:pt modelId="{373879FB-9945-E34C-9855-19D7E9D30F65}" type="sibTrans" cxnId="{933835A2-F8B9-594A-9179-110E05552237}">
      <dgm:prSet/>
      <dgm:spPr/>
      <dgm:t>
        <a:bodyPr/>
        <a:lstStyle/>
        <a:p>
          <a:endParaRPr lang="en-US"/>
        </a:p>
      </dgm:t>
    </dgm:pt>
    <dgm:pt modelId="{06A2CE7B-A424-D841-9391-4BC1D117B041}">
      <dgm:prSet phldrT="[Text]"/>
      <dgm:spPr/>
      <dgm:t>
        <a:bodyPr/>
        <a:lstStyle/>
        <a:p>
          <a:r>
            <a:rPr lang="en-US" dirty="0"/>
            <a:t>Science Quality vs. Deliverability </a:t>
          </a:r>
        </a:p>
      </dgm:t>
    </dgm:pt>
    <dgm:pt modelId="{395738AE-2511-434A-BD57-866FCE7AA4A1}" type="parTrans" cxnId="{DF5C0C68-271B-C04D-AD0B-B671D5CB1CAF}">
      <dgm:prSet/>
      <dgm:spPr/>
      <dgm:t>
        <a:bodyPr/>
        <a:lstStyle/>
        <a:p>
          <a:endParaRPr lang="en-US"/>
        </a:p>
      </dgm:t>
    </dgm:pt>
    <dgm:pt modelId="{94DEC7CB-99F4-3F4C-AC4F-A7584A1A8803}" type="sibTrans" cxnId="{DF5C0C68-271B-C04D-AD0B-B671D5CB1CAF}">
      <dgm:prSet/>
      <dgm:spPr/>
      <dgm:t>
        <a:bodyPr/>
        <a:lstStyle/>
        <a:p>
          <a:endParaRPr lang="en-US"/>
        </a:p>
      </dgm:t>
    </dgm:pt>
    <dgm:pt modelId="{479D28DF-64EC-1847-8665-2CC0337D4442}">
      <dgm:prSet phldrT="[Text]"/>
      <dgm:spPr/>
      <dgm:t>
        <a:bodyPr/>
        <a:lstStyle/>
        <a:p>
          <a:r>
            <a:rPr lang="en-US" dirty="0"/>
            <a:t>Part of Operations Plan</a:t>
          </a:r>
        </a:p>
      </dgm:t>
    </dgm:pt>
    <dgm:pt modelId="{FE2E26BF-66E1-D74D-A004-B5BBC6690DD7}" type="parTrans" cxnId="{A784EE7A-92A9-9040-A2E2-9FC609DE0CBB}">
      <dgm:prSet/>
      <dgm:spPr/>
      <dgm:t>
        <a:bodyPr/>
        <a:lstStyle/>
        <a:p>
          <a:endParaRPr lang="en-US"/>
        </a:p>
      </dgm:t>
    </dgm:pt>
    <dgm:pt modelId="{A2459E0C-41C3-394C-BBCC-CC39CEFCBCF8}" type="sibTrans" cxnId="{A784EE7A-92A9-9040-A2E2-9FC609DE0CBB}">
      <dgm:prSet/>
      <dgm:spPr/>
      <dgm:t>
        <a:bodyPr/>
        <a:lstStyle/>
        <a:p>
          <a:endParaRPr lang="en-US"/>
        </a:p>
      </dgm:t>
    </dgm:pt>
    <dgm:pt modelId="{C434ACF4-476D-184B-BE5B-94AB4B9B754E}">
      <dgm:prSet phldrT="[Text]"/>
      <dgm:spPr/>
      <dgm:t>
        <a:bodyPr/>
        <a:lstStyle/>
        <a:p>
          <a:r>
            <a:rPr lang="en-US" dirty="0"/>
            <a:t>Fraction of QA fails, fraction returned by user</a:t>
          </a:r>
        </a:p>
      </dgm:t>
    </dgm:pt>
    <dgm:pt modelId="{74653221-B3A8-6440-BE52-66F6B947074E}" type="parTrans" cxnId="{C1A69785-67C7-8B42-9B65-FD6588B8322B}">
      <dgm:prSet/>
      <dgm:spPr/>
      <dgm:t>
        <a:bodyPr/>
        <a:lstStyle/>
        <a:p>
          <a:endParaRPr lang="en-US"/>
        </a:p>
      </dgm:t>
    </dgm:pt>
    <dgm:pt modelId="{99FD7CFB-6D28-8244-9CAB-9381C6E2ED6D}" type="sibTrans" cxnId="{C1A69785-67C7-8B42-9B65-FD6588B8322B}">
      <dgm:prSet/>
      <dgm:spPr/>
      <dgm:t>
        <a:bodyPr/>
        <a:lstStyle/>
        <a:p>
          <a:endParaRPr lang="en-US"/>
        </a:p>
      </dgm:t>
    </dgm:pt>
    <dgm:pt modelId="{2155A7AB-74B9-564A-BFE2-668E7F9FAA74}">
      <dgm:prSet phldrT="[Text]"/>
      <dgm:spPr/>
      <dgm:t>
        <a:bodyPr/>
        <a:lstStyle/>
        <a:p>
          <a:r>
            <a:rPr lang="en-US" dirty="0"/>
            <a:t>Fractions of projects requesting </a:t>
          </a:r>
        </a:p>
      </dgm:t>
    </dgm:pt>
    <dgm:pt modelId="{94FC038F-45FC-7147-89B5-601F2E456428}" type="parTrans" cxnId="{A66E40F3-53E7-134F-B930-D9F91772AC3A}">
      <dgm:prSet/>
      <dgm:spPr/>
      <dgm:t>
        <a:bodyPr/>
        <a:lstStyle/>
        <a:p>
          <a:endParaRPr lang="en-US"/>
        </a:p>
      </dgm:t>
    </dgm:pt>
    <dgm:pt modelId="{A824D6FE-72ED-344E-AD17-9EA263D66AB4}" type="sibTrans" cxnId="{A66E40F3-53E7-134F-B930-D9F91772AC3A}">
      <dgm:prSet/>
      <dgm:spPr/>
      <dgm:t>
        <a:bodyPr/>
        <a:lstStyle/>
        <a:p>
          <a:endParaRPr lang="en-US"/>
        </a:p>
      </dgm:t>
    </dgm:pt>
    <dgm:pt modelId="{B92C36DD-480D-D14A-B447-06F831D4D05C}" type="pres">
      <dgm:prSet presAssocID="{42A75201-FF02-9E41-862C-8D6EB546EC14}" presName="linearFlow" presStyleCnt="0">
        <dgm:presLayoutVars>
          <dgm:dir/>
          <dgm:animLvl val="lvl"/>
          <dgm:resizeHandles val="exact"/>
        </dgm:presLayoutVars>
      </dgm:prSet>
      <dgm:spPr/>
    </dgm:pt>
    <dgm:pt modelId="{22D8772B-8BF9-5E44-8846-5A7173E55A23}" type="pres">
      <dgm:prSet presAssocID="{90C3C403-1C43-4547-9FA9-C1CA02F946D4}" presName="composite" presStyleCnt="0"/>
      <dgm:spPr/>
    </dgm:pt>
    <dgm:pt modelId="{4AEE638F-2586-AE44-969E-AF3B752CC4B6}" type="pres">
      <dgm:prSet presAssocID="{90C3C403-1C43-4547-9FA9-C1CA02F946D4}" presName="parentText" presStyleLbl="alignNode1" presStyleIdx="0" presStyleCnt="3">
        <dgm:presLayoutVars>
          <dgm:chMax val="1"/>
          <dgm:bulletEnabled val="1"/>
        </dgm:presLayoutVars>
      </dgm:prSet>
      <dgm:spPr/>
    </dgm:pt>
    <dgm:pt modelId="{4456AD1B-2144-E047-8345-F8968DF89E99}" type="pres">
      <dgm:prSet presAssocID="{90C3C403-1C43-4547-9FA9-C1CA02F946D4}" presName="descendantText" presStyleLbl="alignAcc1" presStyleIdx="0" presStyleCnt="3">
        <dgm:presLayoutVars>
          <dgm:bulletEnabled val="1"/>
        </dgm:presLayoutVars>
      </dgm:prSet>
      <dgm:spPr/>
    </dgm:pt>
    <dgm:pt modelId="{51B878F0-80CE-6F41-898F-72F314705A88}" type="pres">
      <dgm:prSet presAssocID="{DE2D3C8C-B5C0-4445-A1E9-80A9CE43D931}" presName="sp" presStyleCnt="0"/>
      <dgm:spPr/>
    </dgm:pt>
    <dgm:pt modelId="{5EE45923-FBB3-614E-9BE5-3F0144A0F3B9}" type="pres">
      <dgm:prSet presAssocID="{808B0C5C-650F-634B-8249-2A625A98BEB4}" presName="composite" presStyleCnt="0"/>
      <dgm:spPr/>
    </dgm:pt>
    <dgm:pt modelId="{CC1A16CF-10AA-E646-8751-9AFD12F7C165}" type="pres">
      <dgm:prSet presAssocID="{808B0C5C-650F-634B-8249-2A625A98BEB4}" presName="parentText" presStyleLbl="alignNode1" presStyleIdx="1" presStyleCnt="3">
        <dgm:presLayoutVars>
          <dgm:chMax val="1"/>
          <dgm:bulletEnabled val="1"/>
        </dgm:presLayoutVars>
      </dgm:prSet>
      <dgm:spPr/>
    </dgm:pt>
    <dgm:pt modelId="{BFC44485-0E4F-F449-B986-5EEC3DC63B2F}" type="pres">
      <dgm:prSet presAssocID="{808B0C5C-650F-634B-8249-2A625A98BEB4}" presName="descendantText" presStyleLbl="alignAcc1" presStyleIdx="1" presStyleCnt="3">
        <dgm:presLayoutVars>
          <dgm:bulletEnabled val="1"/>
        </dgm:presLayoutVars>
      </dgm:prSet>
      <dgm:spPr/>
    </dgm:pt>
    <dgm:pt modelId="{3DCB630B-A355-7044-A1C5-16173BAA71BF}" type="pres">
      <dgm:prSet presAssocID="{475A16D6-8538-B142-A0DE-30793550BC95}" presName="sp" presStyleCnt="0"/>
      <dgm:spPr/>
    </dgm:pt>
    <dgm:pt modelId="{84A750B0-ABBC-3649-9E74-901127EE5579}" type="pres">
      <dgm:prSet presAssocID="{810A9C0F-25E5-8D43-A77B-ECFB4BDFFEF2}" presName="composite" presStyleCnt="0"/>
      <dgm:spPr/>
    </dgm:pt>
    <dgm:pt modelId="{EC381A38-3D05-6D41-A471-31CD99D50096}" type="pres">
      <dgm:prSet presAssocID="{810A9C0F-25E5-8D43-A77B-ECFB4BDFFEF2}" presName="parentText" presStyleLbl="alignNode1" presStyleIdx="2" presStyleCnt="3">
        <dgm:presLayoutVars>
          <dgm:chMax val="1"/>
          <dgm:bulletEnabled val="1"/>
        </dgm:presLayoutVars>
      </dgm:prSet>
      <dgm:spPr/>
    </dgm:pt>
    <dgm:pt modelId="{C38DE898-C499-1F43-B216-A838AF1C9A63}" type="pres">
      <dgm:prSet presAssocID="{810A9C0F-25E5-8D43-A77B-ECFB4BDFFEF2}" presName="descendantText" presStyleLbl="alignAcc1" presStyleIdx="2" presStyleCnt="3">
        <dgm:presLayoutVars>
          <dgm:bulletEnabled val="1"/>
        </dgm:presLayoutVars>
      </dgm:prSet>
      <dgm:spPr/>
    </dgm:pt>
  </dgm:ptLst>
  <dgm:cxnLst>
    <dgm:cxn modelId="{7670D600-4FF6-B841-8405-E095C2014381}" type="presOf" srcId="{428C34AB-A8E3-364B-A703-26B785AEB167}" destId="{4456AD1B-2144-E047-8345-F8968DF89E99}" srcOrd="0" destOrd="3" presId="urn:microsoft.com/office/officeart/2005/8/layout/chevron2"/>
    <dgm:cxn modelId="{6B731C06-1617-E84C-A912-085905E56ED3}" srcId="{808B0C5C-650F-634B-8249-2A625A98BEB4}" destId="{3B916D7E-FC6C-1C47-BD27-8EFF0359DE94}" srcOrd="1" destOrd="0" parTransId="{39DD8783-9822-A940-A488-2A7E5E92C2EA}" sibTransId="{3EBFE751-035F-C44A-BDF6-945667A2CCE4}"/>
    <dgm:cxn modelId="{8253D510-12A2-F34B-8494-8915EB49AA23}" srcId="{90C3C403-1C43-4547-9FA9-C1CA02F946D4}" destId="{428C34AB-A8E3-364B-A703-26B785AEB167}" srcOrd="2" destOrd="0" parTransId="{29CBA8C8-DE58-AC45-98CE-65EBDD5F09EA}" sibTransId="{19185467-DB47-3944-8C7C-18CD9A2A37D2}"/>
    <dgm:cxn modelId="{242D2819-92C6-8142-A182-80A935645A7D}" srcId="{90C3C403-1C43-4547-9FA9-C1CA02F946D4}" destId="{8B9D7A25-19FA-D04D-89D4-9C7264C4DB92}" srcOrd="0" destOrd="0" parTransId="{2CF4490E-801D-1C48-A17F-96A686DF7BE8}" sibTransId="{47EB0D36-B87E-224F-9591-1298EEF0B9CC}"/>
    <dgm:cxn modelId="{7E01321A-4C34-A448-A89D-E62239093EB3}" type="presOf" srcId="{2155A7AB-74B9-564A-BFE2-668E7F9FAA74}" destId="{BFC44485-0E4F-F449-B986-5EEC3DC63B2F}" srcOrd="0" destOrd="4" presId="urn:microsoft.com/office/officeart/2005/8/layout/chevron2"/>
    <dgm:cxn modelId="{8BF5E41B-F843-F44B-AD1D-11E8C83B19FB}" type="presOf" srcId="{F7AEA07D-EC87-6941-A6D4-04822519B79D}" destId="{4456AD1B-2144-E047-8345-F8968DF89E99}" srcOrd="0" destOrd="1" presId="urn:microsoft.com/office/officeart/2005/8/layout/chevron2"/>
    <dgm:cxn modelId="{DA1B221F-309A-A349-8CBB-CFC51E64F021}" type="presOf" srcId="{810A9C0F-25E5-8D43-A77B-ECFB4BDFFEF2}" destId="{EC381A38-3D05-6D41-A471-31CD99D50096}" srcOrd="0" destOrd="0" presId="urn:microsoft.com/office/officeart/2005/8/layout/chevron2"/>
    <dgm:cxn modelId="{E14DD12B-03E2-2A4E-95EE-C24D18B9FA91}" srcId="{90C3C403-1C43-4547-9FA9-C1CA02F946D4}" destId="{F7AEA07D-EC87-6941-A6D4-04822519B79D}" srcOrd="1" destOrd="0" parTransId="{EE228EF4-3B91-E34A-8160-FC669A43347A}" sibTransId="{0ECE0087-46C8-1140-A7BC-F80B4401E337}"/>
    <dgm:cxn modelId="{73EFCE30-9E25-FC47-899E-4974A8D46F2F}" type="presOf" srcId="{3B916D7E-FC6C-1C47-BD27-8EFF0359DE94}" destId="{BFC44485-0E4F-F449-B986-5EEC3DC63B2F}" srcOrd="0" destOrd="2" presId="urn:microsoft.com/office/officeart/2005/8/layout/chevron2"/>
    <dgm:cxn modelId="{1879254A-D68D-6A4D-A5FB-AFEA75079D39}" type="presOf" srcId="{479D28DF-64EC-1847-8665-2CC0337D4442}" destId="{BFC44485-0E4F-F449-B986-5EEC3DC63B2F}" srcOrd="0" destOrd="1" presId="urn:microsoft.com/office/officeart/2005/8/layout/chevron2"/>
    <dgm:cxn modelId="{10C3E94E-C7FD-9947-91B1-AF56B0E0A9EF}" type="presOf" srcId="{33C1764B-A4B0-204F-B04C-FF08643E49C9}" destId="{4456AD1B-2144-E047-8345-F8968DF89E99}" srcOrd="0" destOrd="2" presId="urn:microsoft.com/office/officeart/2005/8/layout/chevron2"/>
    <dgm:cxn modelId="{EE7FFC58-9551-E24B-BC3C-C109C052AA33}" srcId="{810A9C0F-25E5-8D43-A77B-ECFB4BDFFEF2}" destId="{3665003D-AC59-E24A-9958-2E2CE58EAD8A}" srcOrd="0" destOrd="0" parTransId="{BC3424A7-DE65-BD4F-952A-9FA031DC9497}" sibTransId="{B13742C9-6CB8-1A4D-AC3A-D3A17C982449}"/>
    <dgm:cxn modelId="{7925715F-4E31-624B-8FDB-1AA64EEF1787}" srcId="{808B0C5C-650F-634B-8249-2A625A98BEB4}" destId="{CFC08E8D-6EB0-9348-8A74-765CFB4866F2}" srcOrd="0" destOrd="0" parTransId="{C0D48724-8616-5E4E-8C01-05C1B68DFEDE}" sibTransId="{09AABF65-72FC-F348-92E1-AEAFFC3F45B8}"/>
    <dgm:cxn modelId="{DF5C0C68-271B-C04D-AD0B-B671D5CB1CAF}" srcId="{428C34AB-A8E3-364B-A703-26B785AEB167}" destId="{06A2CE7B-A424-D841-9391-4BC1D117B041}" srcOrd="0" destOrd="0" parTransId="{395738AE-2511-434A-BD57-866FCE7AA4A1}" sibTransId="{94DEC7CB-99F4-3F4C-AC4F-A7584A1A8803}"/>
    <dgm:cxn modelId="{11AB6268-FA96-364D-B07C-0A48F8EBB947}" type="presOf" srcId="{90C3C403-1C43-4547-9FA9-C1CA02F946D4}" destId="{4AEE638F-2586-AE44-969E-AF3B752CC4B6}" srcOrd="0" destOrd="0" presId="urn:microsoft.com/office/officeart/2005/8/layout/chevron2"/>
    <dgm:cxn modelId="{CE6B9471-3D58-724E-8F6F-F0DB8DBEFED6}" type="presOf" srcId="{CFC08E8D-6EB0-9348-8A74-765CFB4866F2}" destId="{BFC44485-0E4F-F449-B986-5EEC3DC63B2F}" srcOrd="0" destOrd="0" presId="urn:microsoft.com/office/officeart/2005/8/layout/chevron2"/>
    <dgm:cxn modelId="{A784EE7A-92A9-9040-A2E2-9FC609DE0CBB}" srcId="{CFC08E8D-6EB0-9348-8A74-765CFB4866F2}" destId="{479D28DF-64EC-1847-8665-2CC0337D4442}" srcOrd="0" destOrd="0" parTransId="{FE2E26BF-66E1-D74D-A004-B5BBC6690DD7}" sibTransId="{A2459E0C-41C3-394C-BBCC-CC39CEFCBCF8}"/>
    <dgm:cxn modelId="{D38C947C-95F5-2E45-B06E-18166E69F0E5}" srcId="{3665003D-AC59-E24A-9958-2E2CE58EAD8A}" destId="{7249D14A-A349-5048-8494-91B65EEDE1F2}" srcOrd="0" destOrd="0" parTransId="{7796CA43-4438-9145-B50E-DBAECAC7C29B}" sibTransId="{F796376A-D165-EA4F-892A-ACD7397A3DBB}"/>
    <dgm:cxn modelId="{5EF25B81-9F25-FB4F-A241-35BF9C5332EC}" type="presOf" srcId="{C434ACF4-476D-184B-BE5B-94AB4B9B754E}" destId="{BFC44485-0E4F-F449-B986-5EEC3DC63B2F}" srcOrd="0" destOrd="3" presId="urn:microsoft.com/office/officeart/2005/8/layout/chevron2"/>
    <dgm:cxn modelId="{C1A69785-67C7-8B42-9B65-FD6588B8322B}" srcId="{3B916D7E-FC6C-1C47-BD27-8EFF0359DE94}" destId="{C434ACF4-476D-184B-BE5B-94AB4B9B754E}" srcOrd="0" destOrd="0" parTransId="{74653221-B3A8-6440-BE52-66F6B947074E}" sibTransId="{99FD7CFB-6D28-8244-9CAB-9381C6E2ED6D}"/>
    <dgm:cxn modelId="{CE8EDB9A-39EC-5C44-9585-924FC5BD7BFB}" type="presOf" srcId="{3665003D-AC59-E24A-9958-2E2CE58EAD8A}" destId="{C38DE898-C499-1F43-B216-A838AF1C9A63}" srcOrd="0" destOrd="0" presId="urn:microsoft.com/office/officeart/2005/8/layout/chevron2"/>
    <dgm:cxn modelId="{933835A2-F8B9-594A-9179-110E05552237}" srcId="{F7AEA07D-EC87-6941-A6D4-04822519B79D}" destId="{33C1764B-A4B0-204F-B04C-FF08643E49C9}" srcOrd="0" destOrd="0" parTransId="{1EF1EE68-6F39-294F-B676-8C6197710B6A}" sibTransId="{373879FB-9945-E34C-9855-19D7E9D30F65}"/>
    <dgm:cxn modelId="{1C8FDAA4-4C4F-B845-ACF2-31DBC7415605}" type="presOf" srcId="{06A2CE7B-A424-D841-9391-4BC1D117B041}" destId="{4456AD1B-2144-E047-8345-F8968DF89E99}" srcOrd="0" destOrd="4" presId="urn:microsoft.com/office/officeart/2005/8/layout/chevron2"/>
    <dgm:cxn modelId="{2B2E0BAA-395B-FF42-9763-1B94FBDD0C45}" srcId="{42A75201-FF02-9E41-862C-8D6EB546EC14}" destId="{810A9C0F-25E5-8D43-A77B-ECFB4BDFFEF2}" srcOrd="2" destOrd="0" parTransId="{2FA63511-7AC4-3741-AA8F-1B009BB3ED47}" sibTransId="{3C4AEAEA-976D-784C-A3F0-8401BBEB601C}"/>
    <dgm:cxn modelId="{833678AE-3CA5-8949-BE71-8B815BE262C3}" type="presOf" srcId="{808B0C5C-650F-634B-8249-2A625A98BEB4}" destId="{CC1A16CF-10AA-E646-8751-9AFD12F7C165}" srcOrd="0" destOrd="0" presId="urn:microsoft.com/office/officeart/2005/8/layout/chevron2"/>
    <dgm:cxn modelId="{63FFC9AE-4DCE-3849-A2B8-76A210596FBD}" type="presOf" srcId="{42A75201-FF02-9E41-862C-8D6EB546EC14}" destId="{B92C36DD-480D-D14A-B447-06F831D4D05C}" srcOrd="0" destOrd="0" presId="urn:microsoft.com/office/officeart/2005/8/layout/chevron2"/>
    <dgm:cxn modelId="{05328DB0-5AEC-6740-9A60-DE931E3DE874}" type="presOf" srcId="{8B9D7A25-19FA-D04D-89D4-9C7264C4DB92}" destId="{4456AD1B-2144-E047-8345-F8968DF89E99}" srcOrd="0" destOrd="0" presId="urn:microsoft.com/office/officeart/2005/8/layout/chevron2"/>
    <dgm:cxn modelId="{AC36EFB4-07B9-6548-9A5B-EC4F7D84B0DF}" type="presOf" srcId="{7249D14A-A349-5048-8494-91B65EEDE1F2}" destId="{C38DE898-C499-1F43-B216-A838AF1C9A63}" srcOrd="0" destOrd="1" presId="urn:microsoft.com/office/officeart/2005/8/layout/chevron2"/>
    <dgm:cxn modelId="{F18F1CE4-E08D-7844-A961-15FDDADD6921}" srcId="{42A75201-FF02-9E41-862C-8D6EB546EC14}" destId="{90C3C403-1C43-4547-9FA9-C1CA02F946D4}" srcOrd="0" destOrd="0" parTransId="{5FED7DD9-B952-DE45-9553-2A6DB1FCC1E8}" sibTransId="{DE2D3C8C-B5C0-4445-A1E9-80A9CE43D931}"/>
    <dgm:cxn modelId="{A66E40F3-53E7-134F-B930-D9F91772AC3A}" srcId="{808B0C5C-650F-634B-8249-2A625A98BEB4}" destId="{2155A7AB-74B9-564A-BFE2-668E7F9FAA74}" srcOrd="2" destOrd="0" parTransId="{94FC038F-45FC-7147-89B5-601F2E456428}" sibTransId="{A824D6FE-72ED-344E-AD17-9EA263D66AB4}"/>
    <dgm:cxn modelId="{172D7EF4-FECE-9042-BECD-5D35D9EC23D4}" srcId="{42A75201-FF02-9E41-862C-8D6EB546EC14}" destId="{808B0C5C-650F-634B-8249-2A625A98BEB4}" srcOrd="1" destOrd="0" parTransId="{5D232C78-17E6-A345-836E-7CAAB87BEE9C}" sibTransId="{475A16D6-8538-B142-A0DE-30793550BC95}"/>
    <dgm:cxn modelId="{949306F0-7D09-8A40-BF94-C85BBF09A670}" type="presParOf" srcId="{B92C36DD-480D-D14A-B447-06F831D4D05C}" destId="{22D8772B-8BF9-5E44-8846-5A7173E55A23}" srcOrd="0" destOrd="0" presId="urn:microsoft.com/office/officeart/2005/8/layout/chevron2"/>
    <dgm:cxn modelId="{3AED324D-D9FE-A64C-9483-7A72AD86EFE9}" type="presParOf" srcId="{22D8772B-8BF9-5E44-8846-5A7173E55A23}" destId="{4AEE638F-2586-AE44-969E-AF3B752CC4B6}" srcOrd="0" destOrd="0" presId="urn:microsoft.com/office/officeart/2005/8/layout/chevron2"/>
    <dgm:cxn modelId="{9240B3AF-4CA5-894B-B978-489F8E4DA3C8}" type="presParOf" srcId="{22D8772B-8BF9-5E44-8846-5A7173E55A23}" destId="{4456AD1B-2144-E047-8345-F8968DF89E99}" srcOrd="1" destOrd="0" presId="urn:microsoft.com/office/officeart/2005/8/layout/chevron2"/>
    <dgm:cxn modelId="{9024F2D8-D1AE-3543-87AA-D6FEBCF51812}" type="presParOf" srcId="{B92C36DD-480D-D14A-B447-06F831D4D05C}" destId="{51B878F0-80CE-6F41-898F-72F314705A88}" srcOrd="1" destOrd="0" presId="urn:microsoft.com/office/officeart/2005/8/layout/chevron2"/>
    <dgm:cxn modelId="{53893062-4F17-B543-AA8B-2D0B4D3286DE}" type="presParOf" srcId="{B92C36DD-480D-D14A-B447-06F831D4D05C}" destId="{5EE45923-FBB3-614E-9BE5-3F0144A0F3B9}" srcOrd="2" destOrd="0" presId="urn:microsoft.com/office/officeart/2005/8/layout/chevron2"/>
    <dgm:cxn modelId="{740A2433-E173-044C-BBC9-E241775B2190}" type="presParOf" srcId="{5EE45923-FBB3-614E-9BE5-3F0144A0F3B9}" destId="{CC1A16CF-10AA-E646-8751-9AFD12F7C165}" srcOrd="0" destOrd="0" presId="urn:microsoft.com/office/officeart/2005/8/layout/chevron2"/>
    <dgm:cxn modelId="{328BB170-F5E2-7A49-A0AD-FF242DD14B51}" type="presParOf" srcId="{5EE45923-FBB3-614E-9BE5-3F0144A0F3B9}" destId="{BFC44485-0E4F-F449-B986-5EEC3DC63B2F}" srcOrd="1" destOrd="0" presId="urn:microsoft.com/office/officeart/2005/8/layout/chevron2"/>
    <dgm:cxn modelId="{CFE41BC2-E66C-AF48-9E25-D103463DA51A}" type="presParOf" srcId="{B92C36DD-480D-D14A-B447-06F831D4D05C}" destId="{3DCB630B-A355-7044-A1C5-16173BAA71BF}" srcOrd="3" destOrd="0" presId="urn:microsoft.com/office/officeart/2005/8/layout/chevron2"/>
    <dgm:cxn modelId="{D0C77A27-2C8C-174F-94B5-DA0FF0C800BB}" type="presParOf" srcId="{B92C36DD-480D-D14A-B447-06F831D4D05C}" destId="{84A750B0-ABBC-3649-9E74-901127EE5579}" srcOrd="4" destOrd="0" presId="urn:microsoft.com/office/officeart/2005/8/layout/chevron2"/>
    <dgm:cxn modelId="{5C4D9ACD-B897-414A-B445-033F95D62EAF}" type="presParOf" srcId="{84A750B0-ABBC-3649-9E74-901127EE5579}" destId="{EC381A38-3D05-6D41-A471-31CD99D50096}" srcOrd="0" destOrd="0" presId="urn:microsoft.com/office/officeart/2005/8/layout/chevron2"/>
    <dgm:cxn modelId="{A8E90878-C281-F64E-80CA-714B756F9919}" type="presParOf" srcId="{84A750B0-ABBC-3649-9E74-901127EE5579}" destId="{C38DE898-C499-1F43-B216-A838AF1C9A63}"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EE638F-2586-AE44-969E-AF3B752CC4B6}">
      <dsp:nvSpPr>
        <dsp:cNvPr id="0" name=""/>
        <dsp:cNvSpPr/>
      </dsp:nvSpPr>
      <dsp:spPr>
        <a:xfrm rot="5400000">
          <a:off x="-271216" y="273524"/>
          <a:ext cx="1808107" cy="1265675"/>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t>Data Product QM</a:t>
          </a:r>
        </a:p>
      </dsp:txBody>
      <dsp:txXfrm rot="-5400000">
        <a:off x="1" y="635146"/>
        <a:ext cx="1265675" cy="542432"/>
      </dsp:txXfrm>
    </dsp:sp>
    <dsp:sp modelId="{4456AD1B-2144-E047-8345-F8968DF89E99}">
      <dsp:nvSpPr>
        <dsp:cNvPr id="0" name=""/>
        <dsp:cNvSpPr/>
      </dsp:nvSpPr>
      <dsp:spPr>
        <a:xfrm rot="5400000">
          <a:off x="3067947" y="-1799963"/>
          <a:ext cx="1175269" cy="4779813"/>
        </a:xfrm>
        <a:prstGeom prst="round2Same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US" sz="1300" kern="1200" dirty="0"/>
            <a:t>QA of individual products</a:t>
          </a:r>
        </a:p>
        <a:p>
          <a:pPr marL="114300" lvl="1" indent="-114300" algn="l" defTabSz="577850">
            <a:lnSpc>
              <a:spcPct val="90000"/>
            </a:lnSpc>
            <a:spcBef>
              <a:spcPct val="0"/>
            </a:spcBef>
            <a:spcAft>
              <a:spcPct val="15000"/>
            </a:spcAft>
            <a:buChar char="•"/>
          </a:pPr>
          <a:r>
            <a:rPr lang="en-US" sz="1300" kern="1200" dirty="0"/>
            <a:t>Metrics TBD</a:t>
          </a:r>
        </a:p>
        <a:p>
          <a:pPr marL="228600" lvl="2" indent="-114300" algn="l" defTabSz="577850">
            <a:lnSpc>
              <a:spcPct val="90000"/>
            </a:lnSpc>
            <a:spcBef>
              <a:spcPct val="0"/>
            </a:spcBef>
            <a:spcAft>
              <a:spcPct val="15000"/>
            </a:spcAft>
            <a:buChar char="•"/>
          </a:pPr>
          <a:r>
            <a:rPr lang="en-US" sz="1300" kern="1200" dirty="0"/>
            <a:t>Definition effort already started (ALMA &amp; VLASS)</a:t>
          </a:r>
        </a:p>
        <a:p>
          <a:pPr marL="114300" lvl="1" indent="-114300" algn="l" defTabSz="577850">
            <a:lnSpc>
              <a:spcPct val="90000"/>
            </a:lnSpc>
            <a:spcBef>
              <a:spcPct val="0"/>
            </a:spcBef>
            <a:spcAft>
              <a:spcPct val="15000"/>
            </a:spcAft>
            <a:buChar char="•"/>
          </a:pPr>
          <a:r>
            <a:rPr lang="en-US" sz="1300" kern="1200" dirty="0"/>
            <a:t>Not the same as ALMA (but related)</a:t>
          </a:r>
        </a:p>
        <a:p>
          <a:pPr marL="228600" lvl="2" indent="-114300" algn="l" defTabSz="577850">
            <a:lnSpc>
              <a:spcPct val="90000"/>
            </a:lnSpc>
            <a:spcBef>
              <a:spcPct val="0"/>
            </a:spcBef>
            <a:spcAft>
              <a:spcPct val="15000"/>
            </a:spcAft>
            <a:buChar char="•"/>
          </a:pPr>
          <a:r>
            <a:rPr lang="en-US" sz="1300" kern="1200" dirty="0"/>
            <a:t>Science Quality vs. Deliverability </a:t>
          </a:r>
        </a:p>
      </dsp:txBody>
      <dsp:txXfrm rot="-5400000">
        <a:off x="1265675" y="59681"/>
        <a:ext cx="4722441" cy="1060525"/>
      </dsp:txXfrm>
    </dsp:sp>
    <dsp:sp modelId="{CC1A16CF-10AA-E646-8751-9AFD12F7C165}">
      <dsp:nvSpPr>
        <dsp:cNvPr id="0" name=""/>
        <dsp:cNvSpPr/>
      </dsp:nvSpPr>
      <dsp:spPr>
        <a:xfrm rot="5400000">
          <a:off x="-271216" y="1889644"/>
          <a:ext cx="1808107" cy="1265675"/>
        </a:xfrm>
        <a:prstGeom prst="chevron">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w="9525" cap="flat" cmpd="sng" algn="ctr">
          <a:solidFill>
            <a:schemeClr val="accent4">
              <a:hueOff val="-2232385"/>
              <a:satOff val="13449"/>
              <a:lumOff val="1078"/>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t>Data Process QM</a:t>
          </a:r>
        </a:p>
      </dsp:txBody>
      <dsp:txXfrm rot="-5400000">
        <a:off x="1" y="2251266"/>
        <a:ext cx="1265675" cy="542432"/>
      </dsp:txXfrm>
    </dsp:sp>
    <dsp:sp modelId="{BFC44485-0E4F-F449-B986-5EEC3DC63B2F}">
      <dsp:nvSpPr>
        <dsp:cNvPr id="0" name=""/>
        <dsp:cNvSpPr/>
      </dsp:nvSpPr>
      <dsp:spPr>
        <a:xfrm rot="5400000">
          <a:off x="3067947" y="-183843"/>
          <a:ext cx="1175269" cy="4779813"/>
        </a:xfrm>
        <a:prstGeom prst="round2SameRect">
          <a:avLst/>
        </a:prstGeom>
        <a:solidFill>
          <a:schemeClr val="lt1">
            <a:alpha val="90000"/>
            <a:hueOff val="0"/>
            <a:satOff val="0"/>
            <a:lumOff val="0"/>
            <a:alphaOff val="0"/>
          </a:schemeClr>
        </a:solidFill>
        <a:ln w="9525" cap="flat" cmpd="sng" algn="ctr">
          <a:solidFill>
            <a:schemeClr val="accent4">
              <a:hueOff val="-2232385"/>
              <a:satOff val="13449"/>
              <a:lumOff val="1078"/>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US" sz="1300" kern="1200" dirty="0"/>
            <a:t>Not yet defined</a:t>
          </a:r>
        </a:p>
        <a:p>
          <a:pPr marL="228600" lvl="2" indent="-114300" algn="l" defTabSz="577850">
            <a:lnSpc>
              <a:spcPct val="90000"/>
            </a:lnSpc>
            <a:spcBef>
              <a:spcPct val="0"/>
            </a:spcBef>
            <a:spcAft>
              <a:spcPct val="15000"/>
            </a:spcAft>
            <a:buChar char="•"/>
          </a:pPr>
          <a:r>
            <a:rPr lang="en-US" sz="1300" kern="1200" dirty="0"/>
            <a:t>Part of Operations Plan</a:t>
          </a:r>
        </a:p>
        <a:p>
          <a:pPr marL="114300" lvl="1" indent="-114300" algn="l" defTabSz="577850">
            <a:lnSpc>
              <a:spcPct val="90000"/>
            </a:lnSpc>
            <a:spcBef>
              <a:spcPct val="0"/>
            </a:spcBef>
            <a:spcAft>
              <a:spcPct val="15000"/>
            </a:spcAft>
            <a:buChar char="•"/>
          </a:pPr>
          <a:r>
            <a:rPr lang="en-US" sz="1300" kern="1200" dirty="0"/>
            <a:t>Aggregation of Data Product metrics</a:t>
          </a:r>
        </a:p>
        <a:p>
          <a:pPr marL="228600" lvl="2" indent="-114300" algn="l" defTabSz="577850">
            <a:lnSpc>
              <a:spcPct val="90000"/>
            </a:lnSpc>
            <a:spcBef>
              <a:spcPct val="0"/>
            </a:spcBef>
            <a:spcAft>
              <a:spcPct val="15000"/>
            </a:spcAft>
            <a:buChar char="•"/>
          </a:pPr>
          <a:r>
            <a:rPr lang="en-US" sz="1300" kern="1200" dirty="0"/>
            <a:t>Fraction of QA fails, fraction returned by user</a:t>
          </a:r>
        </a:p>
        <a:p>
          <a:pPr marL="114300" lvl="1" indent="-114300" algn="l" defTabSz="577850">
            <a:lnSpc>
              <a:spcPct val="90000"/>
            </a:lnSpc>
            <a:spcBef>
              <a:spcPct val="0"/>
            </a:spcBef>
            <a:spcAft>
              <a:spcPct val="15000"/>
            </a:spcAft>
            <a:buChar char="•"/>
          </a:pPr>
          <a:r>
            <a:rPr lang="en-US" sz="1300" kern="1200" dirty="0"/>
            <a:t>Fractions of projects requesting </a:t>
          </a:r>
        </a:p>
      </dsp:txBody>
      <dsp:txXfrm rot="-5400000">
        <a:off x="1265675" y="1675801"/>
        <a:ext cx="4722441" cy="1060525"/>
      </dsp:txXfrm>
    </dsp:sp>
    <dsp:sp modelId="{EC381A38-3D05-6D41-A471-31CD99D50096}">
      <dsp:nvSpPr>
        <dsp:cNvPr id="0" name=""/>
        <dsp:cNvSpPr/>
      </dsp:nvSpPr>
      <dsp:spPr>
        <a:xfrm rot="5400000">
          <a:off x="-271216" y="3505765"/>
          <a:ext cx="1808107" cy="1265675"/>
        </a:xfrm>
        <a:prstGeom prst="chevron">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t>Project QM</a:t>
          </a:r>
        </a:p>
      </dsp:txBody>
      <dsp:txXfrm rot="-5400000">
        <a:off x="1" y="3867387"/>
        <a:ext cx="1265675" cy="542432"/>
      </dsp:txXfrm>
    </dsp:sp>
    <dsp:sp modelId="{C38DE898-C499-1F43-B216-A838AF1C9A63}">
      <dsp:nvSpPr>
        <dsp:cNvPr id="0" name=""/>
        <dsp:cNvSpPr/>
      </dsp:nvSpPr>
      <dsp:spPr>
        <a:xfrm rot="5400000">
          <a:off x="3067947" y="1432277"/>
          <a:ext cx="1175269" cy="4779813"/>
        </a:xfrm>
        <a:prstGeom prst="round2Same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US" sz="1300" kern="1200" dirty="0"/>
            <a:t>Measures of Effectiveness in achieving the key science drivers</a:t>
          </a:r>
        </a:p>
        <a:p>
          <a:pPr marL="228600" lvl="2" indent="-114300" algn="l" defTabSz="577850">
            <a:lnSpc>
              <a:spcPct val="90000"/>
            </a:lnSpc>
            <a:spcBef>
              <a:spcPct val="0"/>
            </a:spcBef>
            <a:spcAft>
              <a:spcPct val="15000"/>
            </a:spcAft>
            <a:buChar char="•"/>
          </a:pPr>
          <a:r>
            <a:rPr lang="en-US" sz="1300" kern="1200" dirty="0"/>
            <a:t>Metrics defined in SEMP</a:t>
          </a:r>
        </a:p>
      </dsp:txBody>
      <dsp:txXfrm rot="-5400000">
        <a:off x="1265675" y="3291921"/>
        <a:ext cx="4722441" cy="1060525"/>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DDAF8F9-169D-44DB-85CA-273403A7B9DE}" type="datetimeFigureOut">
              <a:rPr lang="en-US" smtClean="0"/>
              <a:t>5/9/18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58C562-8B63-4E12-9383-291BCD3F64FA}" type="slidenum">
              <a:rPr lang="en-US" smtClean="0"/>
              <a:t>‹#›</a:t>
            </a:fld>
            <a:endParaRPr lang="en-US"/>
          </a:p>
        </p:txBody>
      </p:sp>
    </p:spTree>
    <p:extLst>
      <p:ext uri="{BB962C8B-B14F-4D97-AF65-F5344CB8AC3E}">
        <p14:creationId xmlns:p14="http://schemas.microsoft.com/office/powerpoint/2010/main" val="5928702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3.emf"/><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_HercA">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5A5E4BC-80B7-204C-9BEE-18E8D0EA7079}"/>
              </a:ext>
            </a:extLst>
          </p:cNvPr>
          <p:cNvSpPr/>
          <p:nvPr userDrawn="1"/>
        </p:nvSpPr>
        <p:spPr>
          <a:xfrm>
            <a:off x="0" y="0"/>
            <a:ext cx="9144000" cy="4572000"/>
          </a:xfrm>
          <a:prstGeom prst="rect">
            <a:avLst/>
          </a:prstGeom>
          <a:solidFill>
            <a:srgbClr val="000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8407003" y="6457098"/>
            <a:ext cx="512210" cy="307326"/>
          </a:xfrm>
          <a:prstGeom prst="rect">
            <a:avLst/>
          </a:prstGeom>
        </p:spPr>
      </p:pic>
      <p:sp>
        <p:nvSpPr>
          <p:cNvPr id="11" name="Freeform 10"/>
          <p:cNvSpPr/>
          <p:nvPr userDrawn="1"/>
        </p:nvSpPr>
        <p:spPr>
          <a:xfrm>
            <a:off x="-124504" y="4230440"/>
            <a:ext cx="9393008" cy="2873033"/>
          </a:xfrm>
          <a:custGeom>
            <a:avLst/>
            <a:gdLst>
              <a:gd name="connsiteX0" fmla="*/ 0 w 9393008"/>
              <a:gd name="connsiteY0" fmla="*/ 58023 h 734959"/>
              <a:gd name="connsiteX1" fmla="*/ 1921150 w 9393008"/>
              <a:gd name="connsiteY1" fmla="*/ 193410 h 734959"/>
              <a:gd name="connsiteX2" fmla="*/ 2965534 w 9393008"/>
              <a:gd name="connsiteY2" fmla="*/ 238540 h 734959"/>
              <a:gd name="connsiteX3" fmla="*/ 3829407 w 9393008"/>
              <a:gd name="connsiteY3" fmla="*/ 199857 h 734959"/>
              <a:gd name="connsiteX4" fmla="*/ 4583684 w 9393008"/>
              <a:gd name="connsiteY4" fmla="*/ 148281 h 734959"/>
              <a:gd name="connsiteX5" fmla="*/ 6124473 w 9393008"/>
              <a:gd name="connsiteY5" fmla="*/ 38682 h 734959"/>
              <a:gd name="connsiteX6" fmla="*/ 7723283 w 9393008"/>
              <a:gd name="connsiteY6" fmla="*/ 0 h 734959"/>
              <a:gd name="connsiteX7" fmla="*/ 9077114 w 9393008"/>
              <a:gd name="connsiteY7" fmla="*/ 58023 h 734959"/>
              <a:gd name="connsiteX8" fmla="*/ 9393008 w 9393008"/>
              <a:gd name="connsiteY8" fmla="*/ 90258 h 734959"/>
              <a:gd name="connsiteX9" fmla="*/ 9386561 w 9393008"/>
              <a:gd name="connsiteY9" fmla="*/ 728512 h 734959"/>
              <a:gd name="connsiteX10" fmla="*/ 51574 w 9393008"/>
              <a:gd name="connsiteY10" fmla="*/ 734959 h 734959"/>
              <a:gd name="connsiteX11" fmla="*/ 0 w 9393008"/>
              <a:gd name="connsiteY11" fmla="*/ 58023 h 734959"/>
              <a:gd name="connsiteX0" fmla="*/ 0 w 9393008"/>
              <a:gd name="connsiteY0" fmla="*/ 58023 h 818770"/>
              <a:gd name="connsiteX1" fmla="*/ 1921150 w 9393008"/>
              <a:gd name="connsiteY1" fmla="*/ 193410 h 818770"/>
              <a:gd name="connsiteX2" fmla="*/ 2965534 w 9393008"/>
              <a:gd name="connsiteY2" fmla="*/ 238540 h 818770"/>
              <a:gd name="connsiteX3" fmla="*/ 3829407 w 9393008"/>
              <a:gd name="connsiteY3" fmla="*/ 199857 h 818770"/>
              <a:gd name="connsiteX4" fmla="*/ 4583684 w 9393008"/>
              <a:gd name="connsiteY4" fmla="*/ 148281 h 818770"/>
              <a:gd name="connsiteX5" fmla="*/ 6124473 w 9393008"/>
              <a:gd name="connsiteY5" fmla="*/ 38682 h 818770"/>
              <a:gd name="connsiteX6" fmla="*/ 7723283 w 9393008"/>
              <a:gd name="connsiteY6" fmla="*/ 0 h 818770"/>
              <a:gd name="connsiteX7" fmla="*/ 9077114 w 9393008"/>
              <a:gd name="connsiteY7" fmla="*/ 58023 h 818770"/>
              <a:gd name="connsiteX8" fmla="*/ 9393008 w 9393008"/>
              <a:gd name="connsiteY8" fmla="*/ 90258 h 818770"/>
              <a:gd name="connsiteX9" fmla="*/ 9386561 w 9393008"/>
              <a:gd name="connsiteY9" fmla="*/ 728512 h 818770"/>
              <a:gd name="connsiteX10" fmla="*/ 19340 w 9393008"/>
              <a:gd name="connsiteY10" fmla="*/ 818770 h 818770"/>
              <a:gd name="connsiteX11" fmla="*/ 0 w 9393008"/>
              <a:gd name="connsiteY11" fmla="*/ 58023 h 818770"/>
              <a:gd name="connsiteX0" fmla="*/ 0 w 9393008"/>
              <a:gd name="connsiteY0" fmla="*/ 58023 h 818770"/>
              <a:gd name="connsiteX1" fmla="*/ 1921150 w 9393008"/>
              <a:gd name="connsiteY1" fmla="*/ 193410 h 818770"/>
              <a:gd name="connsiteX2" fmla="*/ 2965534 w 9393008"/>
              <a:gd name="connsiteY2" fmla="*/ 238540 h 818770"/>
              <a:gd name="connsiteX3" fmla="*/ 3829407 w 9393008"/>
              <a:gd name="connsiteY3" fmla="*/ 199857 h 818770"/>
              <a:gd name="connsiteX4" fmla="*/ 4583684 w 9393008"/>
              <a:gd name="connsiteY4" fmla="*/ 148281 h 818770"/>
              <a:gd name="connsiteX5" fmla="*/ 6124473 w 9393008"/>
              <a:gd name="connsiteY5" fmla="*/ 38682 h 818770"/>
              <a:gd name="connsiteX6" fmla="*/ 7723283 w 9393008"/>
              <a:gd name="connsiteY6" fmla="*/ 0 h 818770"/>
              <a:gd name="connsiteX7" fmla="*/ 9077114 w 9393008"/>
              <a:gd name="connsiteY7" fmla="*/ 58023 h 818770"/>
              <a:gd name="connsiteX8" fmla="*/ 9393008 w 9393008"/>
              <a:gd name="connsiteY8" fmla="*/ 90258 h 818770"/>
              <a:gd name="connsiteX9" fmla="*/ 9386561 w 9393008"/>
              <a:gd name="connsiteY9" fmla="*/ 728512 h 818770"/>
              <a:gd name="connsiteX10" fmla="*/ 19340 w 9393008"/>
              <a:gd name="connsiteY10" fmla="*/ 818770 h 818770"/>
              <a:gd name="connsiteX11" fmla="*/ 0 w 9393008"/>
              <a:gd name="connsiteY11" fmla="*/ 58023 h 818770"/>
              <a:gd name="connsiteX0" fmla="*/ 0 w 9393008"/>
              <a:gd name="connsiteY0" fmla="*/ 58023 h 838111"/>
              <a:gd name="connsiteX1" fmla="*/ 1921150 w 9393008"/>
              <a:gd name="connsiteY1" fmla="*/ 193410 h 838111"/>
              <a:gd name="connsiteX2" fmla="*/ 2965534 w 9393008"/>
              <a:gd name="connsiteY2" fmla="*/ 238540 h 838111"/>
              <a:gd name="connsiteX3" fmla="*/ 3829407 w 9393008"/>
              <a:gd name="connsiteY3" fmla="*/ 199857 h 838111"/>
              <a:gd name="connsiteX4" fmla="*/ 4583684 w 9393008"/>
              <a:gd name="connsiteY4" fmla="*/ 148281 h 838111"/>
              <a:gd name="connsiteX5" fmla="*/ 6124473 w 9393008"/>
              <a:gd name="connsiteY5" fmla="*/ 38682 h 838111"/>
              <a:gd name="connsiteX6" fmla="*/ 7723283 w 9393008"/>
              <a:gd name="connsiteY6" fmla="*/ 0 h 838111"/>
              <a:gd name="connsiteX7" fmla="*/ 9077114 w 9393008"/>
              <a:gd name="connsiteY7" fmla="*/ 58023 h 838111"/>
              <a:gd name="connsiteX8" fmla="*/ 9393008 w 9393008"/>
              <a:gd name="connsiteY8" fmla="*/ 90258 h 838111"/>
              <a:gd name="connsiteX9" fmla="*/ 9386561 w 9393008"/>
              <a:gd name="connsiteY9" fmla="*/ 838111 h 838111"/>
              <a:gd name="connsiteX10" fmla="*/ 19340 w 9393008"/>
              <a:gd name="connsiteY10" fmla="*/ 818770 h 838111"/>
              <a:gd name="connsiteX11" fmla="*/ 0 w 9393008"/>
              <a:gd name="connsiteY11" fmla="*/ 58023 h 838111"/>
              <a:gd name="connsiteX0" fmla="*/ 0 w 9393008"/>
              <a:gd name="connsiteY0" fmla="*/ 58023 h 3844811"/>
              <a:gd name="connsiteX1" fmla="*/ 1921150 w 9393008"/>
              <a:gd name="connsiteY1" fmla="*/ 193410 h 3844811"/>
              <a:gd name="connsiteX2" fmla="*/ 2965534 w 9393008"/>
              <a:gd name="connsiteY2" fmla="*/ 238540 h 3844811"/>
              <a:gd name="connsiteX3" fmla="*/ 3829407 w 9393008"/>
              <a:gd name="connsiteY3" fmla="*/ 199857 h 3844811"/>
              <a:gd name="connsiteX4" fmla="*/ 4583684 w 9393008"/>
              <a:gd name="connsiteY4" fmla="*/ 148281 h 3844811"/>
              <a:gd name="connsiteX5" fmla="*/ 6124473 w 9393008"/>
              <a:gd name="connsiteY5" fmla="*/ 38682 h 3844811"/>
              <a:gd name="connsiteX6" fmla="*/ 7723283 w 9393008"/>
              <a:gd name="connsiteY6" fmla="*/ 0 h 3844811"/>
              <a:gd name="connsiteX7" fmla="*/ 9077114 w 9393008"/>
              <a:gd name="connsiteY7" fmla="*/ 58023 h 3844811"/>
              <a:gd name="connsiteX8" fmla="*/ 9393008 w 9393008"/>
              <a:gd name="connsiteY8" fmla="*/ 90258 h 3844811"/>
              <a:gd name="connsiteX9" fmla="*/ 9386561 w 9393008"/>
              <a:gd name="connsiteY9" fmla="*/ 838111 h 3844811"/>
              <a:gd name="connsiteX10" fmla="*/ 19340 w 9393008"/>
              <a:gd name="connsiteY10" fmla="*/ 3844811 h 3844811"/>
              <a:gd name="connsiteX11" fmla="*/ 0 w 9393008"/>
              <a:gd name="connsiteY11" fmla="*/ 58023 h 3844811"/>
              <a:gd name="connsiteX0" fmla="*/ 0 w 9393008"/>
              <a:gd name="connsiteY0" fmla="*/ 58023 h 3844811"/>
              <a:gd name="connsiteX1" fmla="*/ 1921150 w 9393008"/>
              <a:gd name="connsiteY1" fmla="*/ 193410 h 3844811"/>
              <a:gd name="connsiteX2" fmla="*/ 2965534 w 9393008"/>
              <a:gd name="connsiteY2" fmla="*/ 238540 h 3844811"/>
              <a:gd name="connsiteX3" fmla="*/ 3829407 w 9393008"/>
              <a:gd name="connsiteY3" fmla="*/ 199857 h 3844811"/>
              <a:gd name="connsiteX4" fmla="*/ 4583684 w 9393008"/>
              <a:gd name="connsiteY4" fmla="*/ 148281 h 3844811"/>
              <a:gd name="connsiteX5" fmla="*/ 6124473 w 9393008"/>
              <a:gd name="connsiteY5" fmla="*/ 38682 h 3844811"/>
              <a:gd name="connsiteX6" fmla="*/ 7723283 w 9393008"/>
              <a:gd name="connsiteY6" fmla="*/ 0 h 3844811"/>
              <a:gd name="connsiteX7" fmla="*/ 9077114 w 9393008"/>
              <a:gd name="connsiteY7" fmla="*/ 58023 h 3844811"/>
              <a:gd name="connsiteX8" fmla="*/ 9393008 w 9393008"/>
              <a:gd name="connsiteY8" fmla="*/ 90258 h 3844811"/>
              <a:gd name="connsiteX9" fmla="*/ 9354164 w 9393008"/>
              <a:gd name="connsiteY9" fmla="*/ 3741037 h 3844811"/>
              <a:gd name="connsiteX10" fmla="*/ 19340 w 9393008"/>
              <a:gd name="connsiteY10" fmla="*/ 3844811 h 3844811"/>
              <a:gd name="connsiteX11" fmla="*/ 0 w 9393008"/>
              <a:gd name="connsiteY11" fmla="*/ 58023 h 3844811"/>
              <a:gd name="connsiteX0" fmla="*/ 0 w 9393008"/>
              <a:gd name="connsiteY0" fmla="*/ 58023 h 3844811"/>
              <a:gd name="connsiteX1" fmla="*/ 1921150 w 9393008"/>
              <a:gd name="connsiteY1" fmla="*/ 193410 h 3844811"/>
              <a:gd name="connsiteX2" fmla="*/ 2965534 w 9393008"/>
              <a:gd name="connsiteY2" fmla="*/ 238540 h 3844811"/>
              <a:gd name="connsiteX3" fmla="*/ 3829407 w 9393008"/>
              <a:gd name="connsiteY3" fmla="*/ 199857 h 3844811"/>
              <a:gd name="connsiteX4" fmla="*/ 4583684 w 9393008"/>
              <a:gd name="connsiteY4" fmla="*/ 148281 h 3844811"/>
              <a:gd name="connsiteX5" fmla="*/ 6124473 w 9393008"/>
              <a:gd name="connsiteY5" fmla="*/ 38682 h 3844811"/>
              <a:gd name="connsiteX6" fmla="*/ 7723283 w 9393008"/>
              <a:gd name="connsiteY6" fmla="*/ 0 h 3844811"/>
              <a:gd name="connsiteX7" fmla="*/ 9077114 w 9393008"/>
              <a:gd name="connsiteY7" fmla="*/ 58023 h 3844811"/>
              <a:gd name="connsiteX8" fmla="*/ 9393008 w 9393008"/>
              <a:gd name="connsiteY8" fmla="*/ 90258 h 3844811"/>
              <a:gd name="connsiteX9" fmla="*/ 9354164 w 9393008"/>
              <a:gd name="connsiteY9" fmla="*/ 3838233 h 3844811"/>
              <a:gd name="connsiteX10" fmla="*/ 19340 w 9393008"/>
              <a:gd name="connsiteY10" fmla="*/ 3844811 h 3844811"/>
              <a:gd name="connsiteX11" fmla="*/ 0 w 9393008"/>
              <a:gd name="connsiteY11" fmla="*/ 58023 h 3844811"/>
              <a:gd name="connsiteX0" fmla="*/ 0 w 9393008"/>
              <a:gd name="connsiteY0" fmla="*/ 58023 h 3838236"/>
              <a:gd name="connsiteX1" fmla="*/ 1921150 w 9393008"/>
              <a:gd name="connsiteY1" fmla="*/ 193410 h 3838236"/>
              <a:gd name="connsiteX2" fmla="*/ 2965534 w 9393008"/>
              <a:gd name="connsiteY2" fmla="*/ 238540 h 3838236"/>
              <a:gd name="connsiteX3" fmla="*/ 3829407 w 9393008"/>
              <a:gd name="connsiteY3" fmla="*/ 199857 h 3838236"/>
              <a:gd name="connsiteX4" fmla="*/ 4583684 w 9393008"/>
              <a:gd name="connsiteY4" fmla="*/ 148281 h 3838236"/>
              <a:gd name="connsiteX5" fmla="*/ 6124473 w 9393008"/>
              <a:gd name="connsiteY5" fmla="*/ 38682 h 3838236"/>
              <a:gd name="connsiteX6" fmla="*/ 7723283 w 9393008"/>
              <a:gd name="connsiteY6" fmla="*/ 0 h 3838236"/>
              <a:gd name="connsiteX7" fmla="*/ 9077114 w 9393008"/>
              <a:gd name="connsiteY7" fmla="*/ 58023 h 3838236"/>
              <a:gd name="connsiteX8" fmla="*/ 9393008 w 9393008"/>
              <a:gd name="connsiteY8" fmla="*/ 90258 h 3838236"/>
              <a:gd name="connsiteX9" fmla="*/ 9354164 w 9393008"/>
              <a:gd name="connsiteY9" fmla="*/ 3838233 h 3838236"/>
              <a:gd name="connsiteX10" fmla="*/ 6640 w 9393008"/>
              <a:gd name="connsiteY10" fmla="*/ 2841511 h 3838236"/>
              <a:gd name="connsiteX11" fmla="*/ 0 w 9393008"/>
              <a:gd name="connsiteY11" fmla="*/ 58023 h 3838236"/>
              <a:gd name="connsiteX0" fmla="*/ 0 w 9393008"/>
              <a:gd name="connsiteY0" fmla="*/ 58023 h 2873033"/>
              <a:gd name="connsiteX1" fmla="*/ 1921150 w 9393008"/>
              <a:gd name="connsiteY1" fmla="*/ 193410 h 2873033"/>
              <a:gd name="connsiteX2" fmla="*/ 2965534 w 9393008"/>
              <a:gd name="connsiteY2" fmla="*/ 238540 h 2873033"/>
              <a:gd name="connsiteX3" fmla="*/ 3829407 w 9393008"/>
              <a:gd name="connsiteY3" fmla="*/ 199857 h 2873033"/>
              <a:gd name="connsiteX4" fmla="*/ 4583684 w 9393008"/>
              <a:gd name="connsiteY4" fmla="*/ 148281 h 2873033"/>
              <a:gd name="connsiteX5" fmla="*/ 6124473 w 9393008"/>
              <a:gd name="connsiteY5" fmla="*/ 38682 h 2873033"/>
              <a:gd name="connsiteX6" fmla="*/ 7723283 w 9393008"/>
              <a:gd name="connsiteY6" fmla="*/ 0 h 2873033"/>
              <a:gd name="connsiteX7" fmla="*/ 9077114 w 9393008"/>
              <a:gd name="connsiteY7" fmla="*/ 58023 h 2873033"/>
              <a:gd name="connsiteX8" fmla="*/ 9393008 w 9393008"/>
              <a:gd name="connsiteY8" fmla="*/ 90258 h 2873033"/>
              <a:gd name="connsiteX9" fmla="*/ 9354164 w 9393008"/>
              <a:gd name="connsiteY9" fmla="*/ 2873033 h 2873033"/>
              <a:gd name="connsiteX10" fmla="*/ 6640 w 9393008"/>
              <a:gd name="connsiteY10" fmla="*/ 2841511 h 2873033"/>
              <a:gd name="connsiteX11" fmla="*/ 0 w 9393008"/>
              <a:gd name="connsiteY11" fmla="*/ 58023 h 2873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93008" h="2873033">
                <a:moveTo>
                  <a:pt x="0" y="58023"/>
                </a:moveTo>
                <a:lnTo>
                  <a:pt x="1921150" y="193410"/>
                </a:lnTo>
                <a:lnTo>
                  <a:pt x="2965534" y="238540"/>
                </a:lnTo>
                <a:lnTo>
                  <a:pt x="3829407" y="199857"/>
                </a:lnTo>
                <a:lnTo>
                  <a:pt x="4583684" y="148281"/>
                </a:lnTo>
                <a:lnTo>
                  <a:pt x="6124473" y="38682"/>
                </a:lnTo>
                <a:lnTo>
                  <a:pt x="7723283" y="0"/>
                </a:lnTo>
                <a:lnTo>
                  <a:pt x="9077114" y="58023"/>
                </a:lnTo>
                <a:lnTo>
                  <a:pt x="9393008" y="90258"/>
                </a:lnTo>
                <a:lnTo>
                  <a:pt x="9354164" y="2873033"/>
                </a:lnTo>
                <a:lnTo>
                  <a:pt x="6640" y="2841511"/>
                </a:lnTo>
                <a:cubicBezTo>
                  <a:pt x="193" y="1579248"/>
                  <a:pt x="6447" y="1320286"/>
                  <a:pt x="0" y="58023"/>
                </a:cubicBezTo>
                <a:close/>
              </a:path>
            </a:pathLst>
          </a:custGeom>
          <a:solidFill>
            <a:schemeClr val="accent4">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pic>
        <p:nvPicPr>
          <p:cNvPr id="12" name="Picture 11" descr="Curves_orange_blue.png"/>
          <p:cNvPicPr>
            <a:picLocks noChangeAspect="1"/>
          </p:cNvPicPr>
          <p:nvPr userDrawn="1"/>
        </p:nvPicPr>
        <p:blipFill>
          <a:blip r:embed="rId3" cstate="email">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0" y="4089797"/>
            <a:ext cx="9144000" cy="482203"/>
          </a:xfrm>
          <a:prstGeom prst="rect">
            <a:avLst/>
          </a:prstGeom>
        </p:spPr>
      </p:pic>
      <p:pic>
        <p:nvPicPr>
          <p:cNvPr id="15" name="Picture 14"/>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8006597" y="6429398"/>
            <a:ext cx="335026" cy="335026"/>
          </a:xfrm>
          <a:prstGeom prst="rect">
            <a:avLst/>
          </a:prstGeom>
        </p:spPr>
      </p:pic>
      <p:pic>
        <p:nvPicPr>
          <p:cNvPr id="17" name="Picture 16" descr="NRAO_Logo_White.ai"/>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7513721" y="6322504"/>
            <a:ext cx="430240" cy="556781"/>
          </a:xfrm>
          <a:prstGeom prst="rect">
            <a:avLst/>
          </a:prstGeom>
        </p:spPr>
      </p:pic>
      <p:sp>
        <p:nvSpPr>
          <p:cNvPr id="3" name="Text Placeholder 2"/>
          <p:cNvSpPr>
            <a:spLocks noGrp="1"/>
          </p:cNvSpPr>
          <p:nvPr>
            <p:ph type="body" sz="quarter" idx="10" hasCustomPrompt="1"/>
          </p:nvPr>
        </p:nvSpPr>
        <p:spPr>
          <a:xfrm>
            <a:off x="833438" y="5038725"/>
            <a:ext cx="7110412" cy="628231"/>
          </a:xfrm>
          <a:prstGeom prst="rect">
            <a:avLst/>
          </a:prstGeom>
        </p:spPr>
        <p:txBody>
          <a:bodyPr/>
          <a:lstStyle>
            <a:lvl1pPr marL="0" indent="0">
              <a:buNone/>
              <a:defRPr b="1">
                <a:solidFill>
                  <a:schemeClr val="bg1"/>
                </a:solidFill>
                <a:latin typeface="Gill Sans MT" panose="020B0502020104020203" pitchFamily="34" charset="0"/>
              </a:defRPr>
            </a:lvl1pPr>
          </a:lstStyle>
          <a:p>
            <a:pPr lvl="0"/>
            <a:r>
              <a:rPr lang="en-US" dirty="0"/>
              <a:t>Presentation Title</a:t>
            </a:r>
          </a:p>
        </p:txBody>
      </p:sp>
      <p:sp>
        <p:nvSpPr>
          <p:cNvPr id="18" name="Text Placeholder 2"/>
          <p:cNvSpPr>
            <a:spLocks noGrp="1"/>
          </p:cNvSpPr>
          <p:nvPr>
            <p:ph type="body" sz="quarter" idx="11" hasCustomPrompt="1"/>
          </p:nvPr>
        </p:nvSpPr>
        <p:spPr>
          <a:xfrm>
            <a:off x="833438" y="5694273"/>
            <a:ext cx="7110412" cy="628231"/>
          </a:xfrm>
          <a:prstGeom prst="rect">
            <a:avLst/>
          </a:prstGeom>
        </p:spPr>
        <p:txBody>
          <a:bodyPr/>
          <a:lstStyle>
            <a:lvl1pPr marL="0" indent="0">
              <a:buNone/>
              <a:defRPr sz="2800" b="1">
                <a:solidFill>
                  <a:schemeClr val="bg1"/>
                </a:solidFill>
                <a:latin typeface="Gill Sans MT" panose="020B0502020104020203" pitchFamily="34" charset="0"/>
              </a:defRPr>
            </a:lvl1pPr>
          </a:lstStyle>
          <a:p>
            <a:pPr lvl="0"/>
            <a:r>
              <a:rPr lang="en-US" dirty="0"/>
              <a:t>Presenter</a:t>
            </a:r>
          </a:p>
        </p:txBody>
      </p:sp>
      <p:pic>
        <p:nvPicPr>
          <p:cNvPr id="13" name="Picture 12"/>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8472383" y="6443248"/>
            <a:ext cx="512210" cy="307326"/>
          </a:xfrm>
          <a:prstGeom prst="rect">
            <a:avLst/>
          </a:prstGeom>
        </p:spPr>
      </p:pic>
      <p:pic>
        <p:nvPicPr>
          <p:cNvPr id="14" name="Picture 13">
            <a:extLst>
              <a:ext uri="{FF2B5EF4-FFF2-40B4-BE49-F238E27FC236}">
                <a16:creationId xmlns:a16="http://schemas.microsoft.com/office/drawing/2014/main" id="{1BFA8FE4-8FB1-B341-8F68-85D5F854736B}"/>
              </a:ext>
            </a:extLst>
          </p:cNvPr>
          <p:cNvPicPr>
            <a:picLocks noChangeAspect="1"/>
          </p:cNvPicPr>
          <p:nvPr userDrawn="1"/>
        </p:nvPicPr>
        <p:blipFill rotWithShape="1">
          <a:blip r:embed="rId6"/>
          <a:srcRect l="46865" t="34439" r="32235" b="37588"/>
          <a:stretch/>
        </p:blipFill>
        <p:spPr>
          <a:xfrm rot="5400000">
            <a:off x="2575875" y="-389261"/>
            <a:ext cx="4002161" cy="4977724"/>
          </a:xfrm>
          <a:prstGeom prst="rect">
            <a:avLst/>
          </a:prstGeom>
        </p:spPr>
      </p:pic>
    </p:spTree>
    <p:extLst>
      <p:ext uri="{BB962C8B-B14F-4D97-AF65-F5344CB8AC3E}">
        <p14:creationId xmlns:p14="http://schemas.microsoft.com/office/powerpoint/2010/main" val="2490849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250208" y="145743"/>
            <a:ext cx="8636000" cy="477202"/>
          </a:xfrm>
          <a:prstGeom prst="rect">
            <a:avLst/>
          </a:prstGeom>
        </p:spPr>
        <p:txBody>
          <a:bodyPr/>
          <a:lstStyle>
            <a:lvl1pPr marL="0" indent="0">
              <a:buNone/>
              <a:defRPr>
                <a:latin typeface="Gill Sans MT" panose="020B0502020104020203" pitchFamily="34" charset="0"/>
              </a:defRPr>
            </a:lvl1pPr>
          </a:lstStyle>
          <a:p>
            <a:pPr lvl="0"/>
            <a:r>
              <a:rPr lang="en-US" dirty="0"/>
              <a:t>Title</a:t>
            </a:r>
          </a:p>
        </p:txBody>
      </p:sp>
      <p:sp>
        <p:nvSpPr>
          <p:cNvPr id="10" name="Text Placeholder 2"/>
          <p:cNvSpPr>
            <a:spLocks noGrp="1"/>
          </p:cNvSpPr>
          <p:nvPr>
            <p:ph type="body" sz="quarter" idx="11" hasCustomPrompt="1"/>
          </p:nvPr>
        </p:nvSpPr>
        <p:spPr>
          <a:xfrm>
            <a:off x="373040" y="670243"/>
            <a:ext cx="8636000" cy="619125"/>
          </a:xfrm>
          <a:prstGeom prst="rect">
            <a:avLst/>
          </a:prstGeom>
        </p:spPr>
        <p:txBody>
          <a:bodyPr/>
          <a:lstStyle>
            <a:lvl1pPr marL="0" indent="0">
              <a:buNone/>
              <a:defRPr sz="2800">
                <a:latin typeface="Gill Sans MT" panose="020B0502020104020203" pitchFamily="34" charset="0"/>
              </a:defRPr>
            </a:lvl1pPr>
          </a:lstStyle>
          <a:p>
            <a:pPr lvl="0"/>
            <a:r>
              <a:rPr lang="en-US" dirty="0"/>
              <a:t>Subtitle</a:t>
            </a:r>
          </a:p>
        </p:txBody>
      </p:sp>
      <p:sp>
        <p:nvSpPr>
          <p:cNvPr id="5" name="Text Placeholder 4"/>
          <p:cNvSpPr>
            <a:spLocks noGrp="1"/>
          </p:cNvSpPr>
          <p:nvPr>
            <p:ph type="body" sz="quarter" idx="12" hasCustomPrompt="1"/>
          </p:nvPr>
        </p:nvSpPr>
        <p:spPr>
          <a:xfrm>
            <a:off x="373040" y="1288456"/>
            <a:ext cx="8636000" cy="4603750"/>
          </a:xfrm>
          <a:prstGeom prst="rect">
            <a:avLst/>
          </a:prstGeom>
        </p:spPr>
        <p:txBody>
          <a:bodyPr/>
          <a:lstStyle>
            <a:lvl1pPr>
              <a:defRPr sz="2400">
                <a:latin typeface="Gill Sans MT" panose="020B0502020104020203" pitchFamily="34" charset="0"/>
              </a:defRPr>
            </a:lvl1pPr>
            <a:lvl2pPr>
              <a:defRPr sz="2200">
                <a:latin typeface="Gill Sans MT" panose="020B0502020104020203" pitchFamily="34" charset="0"/>
              </a:defRPr>
            </a:lvl2pPr>
            <a:lvl3pPr>
              <a:defRPr sz="2000">
                <a:latin typeface="Gill Sans MT" panose="020B0502020104020203" pitchFamily="34" charset="0"/>
              </a:defRPr>
            </a:lvl3pPr>
            <a:lvl4pPr>
              <a:defRPr sz="1800">
                <a:latin typeface="Gill Sans MT" panose="020B0502020104020203" pitchFamily="34" charset="0"/>
              </a:defRPr>
            </a:lvl4pPr>
            <a:lvl5pPr>
              <a:defRPr sz="1600">
                <a:latin typeface="Gill Sans MT" panose="020B0502020104020203" pitchFamily="34" charset="0"/>
              </a:defRPr>
            </a:lvl5pPr>
          </a:lstStyle>
          <a:p>
            <a:pPr lvl="0"/>
            <a:r>
              <a:rPr lang="en-US" dirty="0"/>
              <a:t>Content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645505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no subtitle)">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250208" y="145743"/>
            <a:ext cx="8636000" cy="477202"/>
          </a:xfrm>
          <a:prstGeom prst="rect">
            <a:avLst/>
          </a:prstGeom>
        </p:spPr>
        <p:txBody>
          <a:bodyPr/>
          <a:lstStyle>
            <a:lvl1pPr marL="0" indent="0">
              <a:buNone/>
              <a:defRPr>
                <a:latin typeface="Gill Sans MT" panose="020B0502020104020203" pitchFamily="34" charset="0"/>
              </a:defRPr>
            </a:lvl1pPr>
          </a:lstStyle>
          <a:p>
            <a:pPr lvl="0"/>
            <a:r>
              <a:rPr lang="en-US" dirty="0"/>
              <a:t>Title</a:t>
            </a:r>
          </a:p>
        </p:txBody>
      </p:sp>
      <p:sp>
        <p:nvSpPr>
          <p:cNvPr id="5" name="Text Placeholder 4"/>
          <p:cNvSpPr>
            <a:spLocks noGrp="1"/>
          </p:cNvSpPr>
          <p:nvPr>
            <p:ph type="body" sz="quarter" idx="12" hasCustomPrompt="1"/>
          </p:nvPr>
        </p:nvSpPr>
        <p:spPr>
          <a:xfrm>
            <a:off x="373040" y="711200"/>
            <a:ext cx="8636000" cy="5181006"/>
          </a:xfrm>
          <a:prstGeom prst="rect">
            <a:avLst/>
          </a:prstGeom>
        </p:spPr>
        <p:txBody>
          <a:bodyPr/>
          <a:lstStyle>
            <a:lvl1pPr>
              <a:defRPr sz="2400">
                <a:latin typeface="Gill Sans MT" panose="020B0502020104020203" pitchFamily="34" charset="0"/>
              </a:defRPr>
            </a:lvl1pPr>
            <a:lvl2pPr>
              <a:defRPr sz="2200">
                <a:latin typeface="Gill Sans MT" panose="020B0502020104020203" pitchFamily="34" charset="0"/>
              </a:defRPr>
            </a:lvl2pPr>
            <a:lvl3pPr>
              <a:defRPr sz="2000">
                <a:latin typeface="Gill Sans MT" panose="020B0502020104020203" pitchFamily="34" charset="0"/>
              </a:defRPr>
            </a:lvl3pPr>
            <a:lvl4pPr>
              <a:defRPr sz="1800">
                <a:latin typeface="Gill Sans MT" panose="020B0502020104020203" pitchFamily="34" charset="0"/>
              </a:defRPr>
            </a:lvl4pPr>
            <a:lvl5pPr>
              <a:defRPr sz="1600">
                <a:latin typeface="Gill Sans MT" panose="020B0502020104020203" pitchFamily="34" charset="0"/>
              </a:defRPr>
            </a:lvl5pPr>
          </a:lstStyle>
          <a:p>
            <a:pPr lvl="0"/>
            <a:r>
              <a:rPr lang="en-US" dirty="0"/>
              <a:t>Content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39308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64381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rminator">
    <p:spTree>
      <p:nvGrpSpPr>
        <p:cNvPr id="1" name=""/>
        <p:cNvGrpSpPr/>
        <p:nvPr/>
      </p:nvGrpSpPr>
      <p:grpSpPr>
        <a:xfrm>
          <a:off x="0" y="0"/>
          <a:ext cx="0" cy="0"/>
          <a:chOff x="0" y="0"/>
          <a:chExt cx="0" cy="0"/>
        </a:xfrm>
      </p:grpSpPr>
      <p:pic>
        <p:nvPicPr>
          <p:cNvPr id="8" name="Picture 1" descr="nrao_logo_pms.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047352" y="346326"/>
            <a:ext cx="2612566" cy="3398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p:nvPr userDrawn="1"/>
        </p:nvSpPr>
        <p:spPr>
          <a:xfrm>
            <a:off x="2245055" y="3908877"/>
            <a:ext cx="4217159" cy="1144929"/>
          </a:xfrm>
          <a:prstGeom prst="rect">
            <a:avLst/>
          </a:prstGeom>
          <a:noFill/>
        </p:spPr>
        <p:txBody>
          <a:bodyPr wrap="square" rtlCol="0">
            <a:spAutoFit/>
          </a:bodyPr>
          <a:lstStyle/>
          <a:p>
            <a:pPr algn="ctr">
              <a:lnSpc>
                <a:spcPct val="80000"/>
              </a:lnSpc>
              <a:spcBef>
                <a:spcPct val="20000"/>
              </a:spcBef>
            </a:pPr>
            <a:r>
              <a:rPr lang="en-US" sz="1800" b="1" dirty="0">
                <a:solidFill>
                  <a:srgbClr val="062458"/>
                </a:solidFill>
                <a:latin typeface="Gill Sans MT" charset="0"/>
                <a:cs typeface="Gill Sans" charset="0"/>
              </a:rPr>
              <a:t>science.nrao.edu</a:t>
            </a:r>
          </a:p>
          <a:p>
            <a:pPr algn="ctr">
              <a:lnSpc>
                <a:spcPct val="80000"/>
              </a:lnSpc>
              <a:spcBef>
                <a:spcPct val="20000"/>
              </a:spcBef>
            </a:pPr>
            <a:r>
              <a:rPr lang="en-US" sz="1800" b="1" dirty="0">
                <a:solidFill>
                  <a:srgbClr val="062458"/>
                </a:solidFill>
                <a:latin typeface="Gill Sans MT" charset="0"/>
              </a:rPr>
              <a:t>  public.nrao.edu</a:t>
            </a:r>
          </a:p>
          <a:p>
            <a:pPr algn="ctr">
              <a:lnSpc>
                <a:spcPct val="80000"/>
              </a:lnSpc>
              <a:spcBef>
                <a:spcPct val="20000"/>
              </a:spcBef>
            </a:pPr>
            <a:r>
              <a:rPr lang="en-US" sz="1800" b="1" dirty="0">
                <a:solidFill>
                  <a:srgbClr val="062458"/>
                </a:solidFill>
                <a:latin typeface="Gill Sans MT" charset="0"/>
              </a:rPr>
              <a:t>   ngvla.nrao.edu</a:t>
            </a:r>
            <a:endParaRPr lang="en-US" dirty="0"/>
          </a:p>
          <a:p>
            <a:endParaRPr lang="en-US" dirty="0"/>
          </a:p>
        </p:txBody>
      </p:sp>
      <p:sp>
        <p:nvSpPr>
          <p:cNvPr id="15" name="TextBox 14"/>
          <p:cNvSpPr txBox="1"/>
          <p:nvPr userDrawn="1"/>
        </p:nvSpPr>
        <p:spPr>
          <a:xfrm>
            <a:off x="391234" y="5003006"/>
            <a:ext cx="7924800" cy="800219"/>
          </a:xfrm>
          <a:prstGeom prst="rect">
            <a:avLst/>
          </a:prstGeom>
          <a:noFill/>
        </p:spPr>
        <p:txBody>
          <a:bodyPr wrap="square" rtlCol="0">
            <a:spAutoFit/>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i="1" dirty="0">
                <a:latin typeface="Gill Sans MT" charset="0"/>
                <a:cs typeface="Gill Sans" charset="0"/>
              </a:rPr>
              <a:t>The National Radio Astronomy Observatory is a facility of the National Science Foundation</a:t>
            </a:r>
            <a:br>
              <a:rPr lang="en-US" sz="1400" b="1" i="1" dirty="0">
                <a:latin typeface="Gill Sans MT" charset="0"/>
                <a:cs typeface="Gill Sans" charset="0"/>
              </a:rPr>
            </a:br>
            <a:r>
              <a:rPr lang="en-US" sz="1400" b="1" i="1" dirty="0">
                <a:latin typeface="Gill Sans MT" charset="0"/>
                <a:cs typeface="Gill Sans" charset="0"/>
              </a:rPr>
              <a:t>operated under cooperative agreement by Associated Universities, Inc.</a:t>
            </a:r>
          </a:p>
          <a:p>
            <a:endParaRPr lang="en-US" dirty="0"/>
          </a:p>
        </p:txBody>
      </p:sp>
    </p:spTree>
    <p:extLst>
      <p:ext uri="{BB962C8B-B14F-4D97-AF65-F5344CB8AC3E}">
        <p14:creationId xmlns:p14="http://schemas.microsoft.com/office/powerpoint/2010/main" val="7560987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and Content v2">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250208" y="145743"/>
            <a:ext cx="8636000" cy="477202"/>
          </a:xfrm>
          <a:prstGeom prst="rect">
            <a:avLst/>
          </a:prstGeom>
        </p:spPr>
        <p:txBody>
          <a:bodyPr/>
          <a:lstStyle>
            <a:lvl1pPr marL="0" indent="0">
              <a:buNone/>
              <a:defRPr>
                <a:latin typeface="Gill Sans MT" panose="020B0502020104020203" pitchFamily="34" charset="0"/>
              </a:defRPr>
            </a:lvl1pPr>
          </a:lstStyle>
          <a:p>
            <a:pPr lvl="0"/>
            <a:r>
              <a:rPr lang="en-US" dirty="0"/>
              <a:t>Title</a:t>
            </a:r>
          </a:p>
        </p:txBody>
      </p:sp>
      <p:sp>
        <p:nvSpPr>
          <p:cNvPr id="5" name="Text Placeholder 4"/>
          <p:cNvSpPr>
            <a:spLocks noGrp="1"/>
          </p:cNvSpPr>
          <p:nvPr>
            <p:ph type="body" sz="quarter" idx="12" hasCustomPrompt="1"/>
          </p:nvPr>
        </p:nvSpPr>
        <p:spPr>
          <a:xfrm>
            <a:off x="373040" y="652843"/>
            <a:ext cx="8636000" cy="5368816"/>
          </a:xfrm>
          <a:prstGeom prst="rect">
            <a:avLst/>
          </a:prstGeom>
        </p:spPr>
        <p:txBody>
          <a:bodyPr/>
          <a:lstStyle>
            <a:lvl1pPr>
              <a:defRPr sz="2400">
                <a:latin typeface="Gill Sans MT" panose="020B0502020104020203" pitchFamily="34" charset="0"/>
              </a:defRPr>
            </a:lvl1pPr>
            <a:lvl2pPr>
              <a:defRPr sz="2200">
                <a:latin typeface="Gill Sans MT" panose="020B0502020104020203" pitchFamily="34" charset="0"/>
              </a:defRPr>
            </a:lvl2pPr>
            <a:lvl3pPr>
              <a:defRPr sz="2000">
                <a:latin typeface="Gill Sans MT" panose="020B0502020104020203" pitchFamily="34" charset="0"/>
              </a:defRPr>
            </a:lvl3pPr>
            <a:lvl4pPr>
              <a:defRPr sz="1800">
                <a:latin typeface="Gill Sans MT" panose="020B0502020104020203" pitchFamily="34" charset="0"/>
              </a:defRPr>
            </a:lvl4pPr>
            <a:lvl5pPr>
              <a:defRPr sz="1600">
                <a:latin typeface="Gill Sans MT" panose="020B0502020104020203" pitchFamily="34" charset="0"/>
              </a:defRPr>
            </a:lvl5pPr>
          </a:lstStyle>
          <a:p>
            <a:pPr lvl="0"/>
            <a:r>
              <a:rPr lang="en-US" dirty="0"/>
              <a:t>Content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93895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4.png"/><Relationship Id="rId5" Type="http://schemas.openxmlformats.org/officeDocument/2006/relationships/slideLayout" Target="../slideLayouts/slideLayout5.xml"/><Relationship Id="rId10" Type="http://schemas.openxmlformats.org/officeDocument/2006/relationships/image" Target="../media/image3.emf"/><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0255AA-1BD5-446E-819C-59471BEAD13B}" type="datetimeFigureOut">
              <a:rPr lang="en-US" smtClean="0"/>
              <a:t>5/9/18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AF3DFE-369F-42A8-95CC-0615539CF6FC}" type="slidenum">
              <a:rPr lang="en-US" smtClean="0"/>
              <a:t>‹#›</a:t>
            </a:fld>
            <a:endParaRPr lang="en-US"/>
          </a:p>
        </p:txBody>
      </p:sp>
      <p:sp>
        <p:nvSpPr>
          <p:cNvPr id="10" name="Freeform 9"/>
          <p:cNvSpPr/>
          <p:nvPr/>
        </p:nvSpPr>
        <p:spPr>
          <a:xfrm>
            <a:off x="-80001" y="6113419"/>
            <a:ext cx="9350520" cy="838111"/>
          </a:xfrm>
          <a:custGeom>
            <a:avLst/>
            <a:gdLst>
              <a:gd name="connsiteX0" fmla="*/ 0 w 9393008"/>
              <a:gd name="connsiteY0" fmla="*/ 58023 h 734959"/>
              <a:gd name="connsiteX1" fmla="*/ 1921150 w 9393008"/>
              <a:gd name="connsiteY1" fmla="*/ 193410 h 734959"/>
              <a:gd name="connsiteX2" fmla="*/ 2965534 w 9393008"/>
              <a:gd name="connsiteY2" fmla="*/ 238540 h 734959"/>
              <a:gd name="connsiteX3" fmla="*/ 3829407 w 9393008"/>
              <a:gd name="connsiteY3" fmla="*/ 199857 h 734959"/>
              <a:gd name="connsiteX4" fmla="*/ 4583684 w 9393008"/>
              <a:gd name="connsiteY4" fmla="*/ 148281 h 734959"/>
              <a:gd name="connsiteX5" fmla="*/ 6124473 w 9393008"/>
              <a:gd name="connsiteY5" fmla="*/ 38682 h 734959"/>
              <a:gd name="connsiteX6" fmla="*/ 7723283 w 9393008"/>
              <a:gd name="connsiteY6" fmla="*/ 0 h 734959"/>
              <a:gd name="connsiteX7" fmla="*/ 9077114 w 9393008"/>
              <a:gd name="connsiteY7" fmla="*/ 58023 h 734959"/>
              <a:gd name="connsiteX8" fmla="*/ 9393008 w 9393008"/>
              <a:gd name="connsiteY8" fmla="*/ 90258 h 734959"/>
              <a:gd name="connsiteX9" fmla="*/ 9386561 w 9393008"/>
              <a:gd name="connsiteY9" fmla="*/ 728512 h 734959"/>
              <a:gd name="connsiteX10" fmla="*/ 51574 w 9393008"/>
              <a:gd name="connsiteY10" fmla="*/ 734959 h 734959"/>
              <a:gd name="connsiteX11" fmla="*/ 0 w 9393008"/>
              <a:gd name="connsiteY11" fmla="*/ 58023 h 734959"/>
              <a:gd name="connsiteX0" fmla="*/ 0 w 9393008"/>
              <a:gd name="connsiteY0" fmla="*/ 58023 h 818770"/>
              <a:gd name="connsiteX1" fmla="*/ 1921150 w 9393008"/>
              <a:gd name="connsiteY1" fmla="*/ 193410 h 818770"/>
              <a:gd name="connsiteX2" fmla="*/ 2965534 w 9393008"/>
              <a:gd name="connsiteY2" fmla="*/ 238540 h 818770"/>
              <a:gd name="connsiteX3" fmla="*/ 3829407 w 9393008"/>
              <a:gd name="connsiteY3" fmla="*/ 199857 h 818770"/>
              <a:gd name="connsiteX4" fmla="*/ 4583684 w 9393008"/>
              <a:gd name="connsiteY4" fmla="*/ 148281 h 818770"/>
              <a:gd name="connsiteX5" fmla="*/ 6124473 w 9393008"/>
              <a:gd name="connsiteY5" fmla="*/ 38682 h 818770"/>
              <a:gd name="connsiteX6" fmla="*/ 7723283 w 9393008"/>
              <a:gd name="connsiteY6" fmla="*/ 0 h 818770"/>
              <a:gd name="connsiteX7" fmla="*/ 9077114 w 9393008"/>
              <a:gd name="connsiteY7" fmla="*/ 58023 h 818770"/>
              <a:gd name="connsiteX8" fmla="*/ 9393008 w 9393008"/>
              <a:gd name="connsiteY8" fmla="*/ 90258 h 818770"/>
              <a:gd name="connsiteX9" fmla="*/ 9386561 w 9393008"/>
              <a:gd name="connsiteY9" fmla="*/ 728512 h 818770"/>
              <a:gd name="connsiteX10" fmla="*/ 19340 w 9393008"/>
              <a:gd name="connsiteY10" fmla="*/ 818770 h 818770"/>
              <a:gd name="connsiteX11" fmla="*/ 0 w 9393008"/>
              <a:gd name="connsiteY11" fmla="*/ 58023 h 818770"/>
              <a:gd name="connsiteX0" fmla="*/ 0 w 9393008"/>
              <a:gd name="connsiteY0" fmla="*/ 58023 h 818770"/>
              <a:gd name="connsiteX1" fmla="*/ 1921150 w 9393008"/>
              <a:gd name="connsiteY1" fmla="*/ 193410 h 818770"/>
              <a:gd name="connsiteX2" fmla="*/ 2965534 w 9393008"/>
              <a:gd name="connsiteY2" fmla="*/ 238540 h 818770"/>
              <a:gd name="connsiteX3" fmla="*/ 3829407 w 9393008"/>
              <a:gd name="connsiteY3" fmla="*/ 199857 h 818770"/>
              <a:gd name="connsiteX4" fmla="*/ 4583684 w 9393008"/>
              <a:gd name="connsiteY4" fmla="*/ 148281 h 818770"/>
              <a:gd name="connsiteX5" fmla="*/ 6124473 w 9393008"/>
              <a:gd name="connsiteY5" fmla="*/ 38682 h 818770"/>
              <a:gd name="connsiteX6" fmla="*/ 7723283 w 9393008"/>
              <a:gd name="connsiteY6" fmla="*/ 0 h 818770"/>
              <a:gd name="connsiteX7" fmla="*/ 9077114 w 9393008"/>
              <a:gd name="connsiteY7" fmla="*/ 58023 h 818770"/>
              <a:gd name="connsiteX8" fmla="*/ 9393008 w 9393008"/>
              <a:gd name="connsiteY8" fmla="*/ 90258 h 818770"/>
              <a:gd name="connsiteX9" fmla="*/ 9386561 w 9393008"/>
              <a:gd name="connsiteY9" fmla="*/ 728512 h 818770"/>
              <a:gd name="connsiteX10" fmla="*/ 19340 w 9393008"/>
              <a:gd name="connsiteY10" fmla="*/ 818770 h 818770"/>
              <a:gd name="connsiteX11" fmla="*/ 0 w 9393008"/>
              <a:gd name="connsiteY11" fmla="*/ 58023 h 818770"/>
              <a:gd name="connsiteX0" fmla="*/ 0 w 9393008"/>
              <a:gd name="connsiteY0" fmla="*/ 58023 h 838111"/>
              <a:gd name="connsiteX1" fmla="*/ 1921150 w 9393008"/>
              <a:gd name="connsiteY1" fmla="*/ 193410 h 838111"/>
              <a:gd name="connsiteX2" fmla="*/ 2965534 w 9393008"/>
              <a:gd name="connsiteY2" fmla="*/ 238540 h 838111"/>
              <a:gd name="connsiteX3" fmla="*/ 3829407 w 9393008"/>
              <a:gd name="connsiteY3" fmla="*/ 199857 h 838111"/>
              <a:gd name="connsiteX4" fmla="*/ 4583684 w 9393008"/>
              <a:gd name="connsiteY4" fmla="*/ 148281 h 838111"/>
              <a:gd name="connsiteX5" fmla="*/ 6124473 w 9393008"/>
              <a:gd name="connsiteY5" fmla="*/ 38682 h 838111"/>
              <a:gd name="connsiteX6" fmla="*/ 7723283 w 9393008"/>
              <a:gd name="connsiteY6" fmla="*/ 0 h 838111"/>
              <a:gd name="connsiteX7" fmla="*/ 9077114 w 9393008"/>
              <a:gd name="connsiteY7" fmla="*/ 58023 h 838111"/>
              <a:gd name="connsiteX8" fmla="*/ 9393008 w 9393008"/>
              <a:gd name="connsiteY8" fmla="*/ 90258 h 838111"/>
              <a:gd name="connsiteX9" fmla="*/ 9386561 w 9393008"/>
              <a:gd name="connsiteY9" fmla="*/ 838111 h 838111"/>
              <a:gd name="connsiteX10" fmla="*/ 19340 w 9393008"/>
              <a:gd name="connsiteY10" fmla="*/ 818770 h 838111"/>
              <a:gd name="connsiteX11" fmla="*/ 0 w 9393008"/>
              <a:gd name="connsiteY11" fmla="*/ 58023 h 838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93008" h="838111">
                <a:moveTo>
                  <a:pt x="0" y="58023"/>
                </a:moveTo>
                <a:lnTo>
                  <a:pt x="1921150" y="193410"/>
                </a:lnTo>
                <a:lnTo>
                  <a:pt x="2965534" y="238540"/>
                </a:lnTo>
                <a:lnTo>
                  <a:pt x="3829407" y="199857"/>
                </a:lnTo>
                <a:lnTo>
                  <a:pt x="4583684" y="148281"/>
                </a:lnTo>
                <a:lnTo>
                  <a:pt x="6124473" y="38682"/>
                </a:lnTo>
                <a:lnTo>
                  <a:pt x="7723283" y="0"/>
                </a:lnTo>
                <a:lnTo>
                  <a:pt x="9077114" y="58023"/>
                </a:lnTo>
                <a:lnTo>
                  <a:pt x="9393008" y="90258"/>
                </a:lnTo>
                <a:lnTo>
                  <a:pt x="9386561" y="838111"/>
                </a:lnTo>
                <a:lnTo>
                  <a:pt x="19340" y="818770"/>
                </a:lnTo>
                <a:lnTo>
                  <a:pt x="0" y="58023"/>
                </a:lnTo>
                <a:close/>
              </a:path>
            </a:pathLst>
          </a:custGeom>
          <a:solidFill>
            <a:schemeClr val="accent4">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8006597" y="6429398"/>
            <a:ext cx="335026" cy="335026"/>
          </a:xfrm>
          <a:prstGeom prst="rect">
            <a:avLst/>
          </a:prstGeom>
        </p:spPr>
      </p:pic>
      <p:pic>
        <p:nvPicPr>
          <p:cNvPr id="12" name="Picture 11" descr="Curves_orange_blue.png"/>
          <p:cNvPicPr>
            <a:picLocks noChangeAspect="1"/>
          </p:cNvPicPr>
          <p:nvPr/>
        </p:nvPicPr>
        <p:blipFill>
          <a:blip r:embed="rId9" cstate="email">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0" y="5982031"/>
            <a:ext cx="9144000" cy="482203"/>
          </a:xfrm>
          <a:prstGeom prst="rect">
            <a:avLst/>
          </a:prstGeom>
        </p:spPr>
      </p:pic>
      <p:pic>
        <p:nvPicPr>
          <p:cNvPr id="14" name="Picture 13" descr="NRAO_Logo_White.ai"/>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7513721" y="6322504"/>
            <a:ext cx="430240" cy="556781"/>
          </a:xfrm>
          <a:prstGeom prst="rect">
            <a:avLst/>
          </a:prstGeom>
        </p:spPr>
      </p:pic>
      <p:sp>
        <p:nvSpPr>
          <p:cNvPr id="15" name="Subtitle 2"/>
          <p:cNvSpPr txBox="1">
            <a:spLocks/>
          </p:cNvSpPr>
          <p:nvPr/>
        </p:nvSpPr>
        <p:spPr>
          <a:xfrm>
            <a:off x="211671" y="6510864"/>
            <a:ext cx="3769084" cy="217448"/>
          </a:xfrm>
          <a:prstGeom prst="rect">
            <a:avLst/>
          </a:prstGeom>
        </p:spPr>
        <p:txBody>
          <a:bodyPr vert="horz" wrap="none" lIns="0" tIns="0" rIns="0" bIns="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fld id="{0372DE0E-017C-6047-AB40-14FA8E408B1F}" type="slidenum">
              <a:rPr lang="en-US" sz="1200" smtClean="0">
                <a:solidFill>
                  <a:schemeClr val="bg1"/>
                </a:solidFill>
                <a:latin typeface="Gill Sans Light"/>
                <a:cs typeface="Gill Sans Light"/>
              </a:rPr>
              <a:pPr algn="l"/>
              <a:t>‹#›</a:t>
            </a:fld>
            <a:endParaRPr lang="en-US" sz="1200" dirty="0">
              <a:solidFill>
                <a:schemeClr val="tx2">
                  <a:lumMod val="20000"/>
                  <a:lumOff val="80000"/>
                </a:schemeClr>
              </a:solidFill>
              <a:latin typeface="Gill Sans Light"/>
              <a:cs typeface="Gill Sans Light"/>
            </a:endParaRPr>
          </a:p>
        </p:txBody>
      </p:sp>
      <p:sp>
        <p:nvSpPr>
          <p:cNvPr id="16" name="Footer Placeholder 1"/>
          <p:cNvSpPr txBox="1">
            <a:spLocks/>
          </p:cNvSpPr>
          <p:nvPr/>
        </p:nvSpPr>
        <p:spPr>
          <a:xfrm>
            <a:off x="1733266" y="6405805"/>
            <a:ext cx="5199797" cy="382211"/>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400" b="1" dirty="0">
                <a:solidFill>
                  <a:prstClr val="white"/>
                </a:solidFill>
                <a:latin typeface="Gill Sans MT" panose="020B0502020104020203" pitchFamily="34" charset="0"/>
              </a:rPr>
              <a:t>SRDP </a:t>
            </a:r>
            <a:r>
              <a:rPr lang="en-US" sz="1400" b="1" dirty="0" err="1">
                <a:solidFill>
                  <a:prstClr val="white"/>
                </a:solidFill>
                <a:latin typeface="Gill Sans MT" panose="020B0502020104020203" pitchFamily="34" charset="0"/>
              </a:rPr>
              <a:t>CoDR</a:t>
            </a:r>
            <a:r>
              <a:rPr lang="en-US" sz="1400" b="1" dirty="0">
                <a:solidFill>
                  <a:prstClr val="white"/>
                </a:solidFill>
                <a:latin typeface="Gill Sans MT" panose="020B0502020104020203" pitchFamily="34" charset="0"/>
              </a:rPr>
              <a:t> – May 10-11, 2018</a:t>
            </a:r>
          </a:p>
        </p:txBody>
      </p:sp>
      <p:pic>
        <p:nvPicPr>
          <p:cNvPr id="17" name="Picture 16"/>
          <p:cNvPicPr>
            <a:picLocks noChangeAspect="1"/>
          </p:cNvPicPr>
          <p:nvPr userDrawn="1"/>
        </p:nvPicPr>
        <p:blipFill>
          <a:blip r:embed="rId11">
            <a:biLevel thresh="50000"/>
            <a:extLst>
              <a:ext uri="{28A0092B-C50C-407E-A947-70E740481C1C}">
                <a14:useLocalDpi xmlns:a14="http://schemas.microsoft.com/office/drawing/2010/main" val="0"/>
              </a:ext>
            </a:extLst>
          </a:blip>
          <a:stretch>
            <a:fillRect/>
          </a:stretch>
        </p:blipFill>
        <p:spPr>
          <a:xfrm>
            <a:off x="8407003" y="6457098"/>
            <a:ext cx="512210" cy="307326"/>
          </a:xfrm>
          <a:prstGeom prst="rect">
            <a:avLst/>
          </a:prstGeom>
        </p:spPr>
      </p:pic>
    </p:spTree>
    <p:extLst>
      <p:ext uri="{BB962C8B-B14F-4D97-AF65-F5344CB8AC3E}">
        <p14:creationId xmlns:p14="http://schemas.microsoft.com/office/powerpoint/2010/main" val="39258743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6" r:id="rId3"/>
    <p:sldLayoutId id="2147483663" r:id="rId4"/>
    <p:sldLayoutId id="2147483665" r:id="rId5"/>
    <p:sldLayoutId id="2147483667" r:id="rId6"/>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833437" y="4624553"/>
            <a:ext cx="7298191" cy="1042404"/>
          </a:xfrm>
        </p:spPr>
        <p:txBody>
          <a:bodyPr/>
          <a:lstStyle/>
          <a:p>
            <a:r>
              <a:rPr lang="en-US" dirty="0"/>
              <a:t>Science Ready Data Products -</a:t>
            </a:r>
            <a:r>
              <a:rPr lang="en-US" dirty="0" err="1"/>
              <a:t>CoDR</a:t>
            </a:r>
            <a:endParaRPr lang="en-US" dirty="0"/>
          </a:p>
          <a:p>
            <a:r>
              <a:rPr lang="en-US" dirty="0"/>
              <a:t>Quality Process</a:t>
            </a:r>
          </a:p>
          <a:p>
            <a:endParaRPr lang="en-US" dirty="0"/>
          </a:p>
        </p:txBody>
      </p:sp>
      <p:sp>
        <p:nvSpPr>
          <p:cNvPr id="3" name="Text Placeholder 2"/>
          <p:cNvSpPr>
            <a:spLocks noGrp="1"/>
          </p:cNvSpPr>
          <p:nvPr>
            <p:ph type="body" sz="quarter" idx="11"/>
          </p:nvPr>
        </p:nvSpPr>
        <p:spPr>
          <a:xfrm>
            <a:off x="833438" y="6051625"/>
            <a:ext cx="7110412" cy="628231"/>
          </a:xfrm>
        </p:spPr>
        <p:txBody>
          <a:bodyPr/>
          <a:lstStyle/>
          <a:p>
            <a:r>
              <a:rPr lang="en-US" dirty="0"/>
              <a:t>Jeff Kern</a:t>
            </a:r>
          </a:p>
        </p:txBody>
      </p:sp>
    </p:spTree>
    <p:extLst>
      <p:ext uri="{BB962C8B-B14F-4D97-AF65-F5344CB8AC3E}">
        <p14:creationId xmlns:p14="http://schemas.microsoft.com/office/powerpoint/2010/main" val="24189522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3785B07-0D6F-2142-B96F-1782D0CD56F1}"/>
              </a:ext>
            </a:extLst>
          </p:cNvPr>
          <p:cNvSpPr>
            <a:spLocks noGrp="1"/>
          </p:cNvSpPr>
          <p:nvPr>
            <p:ph type="body" sz="quarter" idx="10"/>
          </p:nvPr>
        </p:nvSpPr>
        <p:spPr/>
        <p:txBody>
          <a:bodyPr/>
          <a:lstStyle/>
          <a:p>
            <a:r>
              <a:rPr lang="en-US" dirty="0"/>
              <a:t>Quality Management Processes for SRDP</a:t>
            </a:r>
          </a:p>
        </p:txBody>
      </p:sp>
      <p:graphicFrame>
        <p:nvGraphicFramePr>
          <p:cNvPr id="6" name="Diagram 5">
            <a:extLst>
              <a:ext uri="{FF2B5EF4-FFF2-40B4-BE49-F238E27FC236}">
                <a16:creationId xmlns:a16="http://schemas.microsoft.com/office/drawing/2014/main" id="{D987B1D4-F4C2-9E4E-91BD-0E71C7468800}"/>
              </a:ext>
            </a:extLst>
          </p:cNvPr>
          <p:cNvGraphicFramePr/>
          <p:nvPr>
            <p:extLst>
              <p:ext uri="{D42A27DB-BD31-4B8C-83A1-F6EECF244321}">
                <p14:modId xmlns:p14="http://schemas.microsoft.com/office/powerpoint/2010/main" val="2245435742"/>
              </p:ext>
            </p:extLst>
          </p:nvPr>
        </p:nvGraphicFramePr>
        <p:xfrm>
          <a:off x="1774208" y="987973"/>
          <a:ext cx="6045489" cy="50449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a:extLst>
              <a:ext uri="{FF2B5EF4-FFF2-40B4-BE49-F238E27FC236}">
                <a16:creationId xmlns:a16="http://schemas.microsoft.com/office/drawing/2014/main" id="{174F13F1-46E6-3F4F-8CCC-9ED8F813A875}"/>
              </a:ext>
            </a:extLst>
          </p:cNvPr>
          <p:cNvSpPr txBox="1"/>
          <p:nvPr/>
        </p:nvSpPr>
        <p:spPr>
          <a:xfrm>
            <a:off x="6997700" y="268562"/>
            <a:ext cx="2011340" cy="369332"/>
          </a:xfrm>
          <a:prstGeom prst="rect">
            <a:avLst/>
          </a:prstGeom>
          <a:noFill/>
        </p:spPr>
        <p:txBody>
          <a:bodyPr wrap="square" rtlCol="0">
            <a:spAutoFit/>
          </a:bodyPr>
          <a:lstStyle/>
          <a:p>
            <a:pPr algn="r"/>
            <a:r>
              <a:rPr lang="en-US" dirty="0">
                <a:latin typeface="Gill Sans MT" panose="020B0502020104020203" pitchFamily="34" charset="0"/>
              </a:rPr>
              <a:t>SRDP-143</a:t>
            </a:r>
          </a:p>
        </p:txBody>
      </p:sp>
    </p:spTree>
    <p:extLst>
      <p:ext uri="{BB962C8B-B14F-4D97-AF65-F5344CB8AC3E}">
        <p14:creationId xmlns:p14="http://schemas.microsoft.com/office/powerpoint/2010/main" val="29519265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Quality Assurance of Interfaces</a:t>
            </a:r>
          </a:p>
        </p:txBody>
      </p:sp>
      <p:sp>
        <p:nvSpPr>
          <p:cNvPr id="5" name="Text Placeholder 4"/>
          <p:cNvSpPr>
            <a:spLocks noGrp="1"/>
          </p:cNvSpPr>
          <p:nvPr>
            <p:ph type="body" sz="quarter" idx="12"/>
          </p:nvPr>
        </p:nvSpPr>
        <p:spPr>
          <a:xfrm>
            <a:off x="373040" y="760713"/>
            <a:ext cx="8636000" cy="5132087"/>
          </a:xfrm>
        </p:spPr>
        <p:txBody>
          <a:bodyPr/>
          <a:lstStyle/>
          <a:p>
            <a:pPr marL="0" indent="0">
              <a:buNone/>
            </a:pPr>
            <a:r>
              <a:rPr lang="en-US" dirty="0">
                <a:solidFill>
                  <a:srgbClr val="816D9A"/>
                </a:solidFill>
              </a:rPr>
              <a:t>Concern: Quality assurance of interfaces.</a:t>
            </a:r>
          </a:p>
          <a:p>
            <a:pPr marL="0" indent="0">
              <a:buNone/>
            </a:pPr>
            <a:endParaRPr lang="en-US" dirty="0">
              <a:solidFill>
                <a:srgbClr val="816D9A"/>
              </a:solidFill>
            </a:endParaRPr>
          </a:p>
          <a:p>
            <a:r>
              <a:rPr lang="en-US" dirty="0"/>
              <a:t>Interpret this as “How will you assure that the interface provided to access SRDPs is usable?”</a:t>
            </a:r>
          </a:p>
          <a:p>
            <a:endParaRPr lang="en-US" dirty="0"/>
          </a:p>
          <a:p>
            <a:r>
              <a:rPr lang="en-US" dirty="0"/>
              <a:t>Usability is part of the validation of the interface</a:t>
            </a:r>
          </a:p>
          <a:p>
            <a:pPr lvl="1"/>
            <a:r>
              <a:rPr lang="en-US" dirty="0"/>
              <a:t>Project Scientist responsible for validation process</a:t>
            </a:r>
          </a:p>
          <a:p>
            <a:pPr lvl="1"/>
            <a:r>
              <a:rPr lang="en-US" dirty="0"/>
              <a:t>Defined as part of each wave of implementation</a:t>
            </a:r>
          </a:p>
          <a:p>
            <a:pPr lvl="1"/>
            <a:r>
              <a:rPr lang="en-US" dirty="0"/>
              <a:t>Hope to involve UC and CUC as early adopters/ external validation.</a:t>
            </a:r>
          </a:p>
        </p:txBody>
      </p:sp>
      <p:sp>
        <p:nvSpPr>
          <p:cNvPr id="4" name="TextBox 3">
            <a:extLst>
              <a:ext uri="{FF2B5EF4-FFF2-40B4-BE49-F238E27FC236}">
                <a16:creationId xmlns:a16="http://schemas.microsoft.com/office/drawing/2014/main" id="{E9929FFC-BEEC-864F-87ED-5908DEF6AC4C}"/>
              </a:ext>
            </a:extLst>
          </p:cNvPr>
          <p:cNvSpPr txBox="1"/>
          <p:nvPr/>
        </p:nvSpPr>
        <p:spPr>
          <a:xfrm>
            <a:off x="6997700" y="268562"/>
            <a:ext cx="2011340" cy="369332"/>
          </a:xfrm>
          <a:prstGeom prst="rect">
            <a:avLst/>
          </a:prstGeom>
          <a:noFill/>
        </p:spPr>
        <p:txBody>
          <a:bodyPr wrap="square" rtlCol="0">
            <a:spAutoFit/>
          </a:bodyPr>
          <a:lstStyle/>
          <a:p>
            <a:pPr algn="r"/>
            <a:r>
              <a:rPr lang="en-US" dirty="0">
                <a:latin typeface="Gill Sans MT" panose="020B0502020104020203" pitchFamily="34" charset="0"/>
              </a:rPr>
              <a:t>SRDP-125</a:t>
            </a:r>
          </a:p>
        </p:txBody>
      </p:sp>
    </p:spTree>
    <p:extLst>
      <p:ext uri="{BB962C8B-B14F-4D97-AF65-F5344CB8AC3E}">
        <p14:creationId xmlns:p14="http://schemas.microsoft.com/office/powerpoint/2010/main" val="7454014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414A509-B7F1-DD46-9FCA-CC8BBBE262CD}"/>
              </a:ext>
            </a:extLst>
          </p:cNvPr>
          <p:cNvSpPr>
            <a:spLocks noGrp="1"/>
          </p:cNvSpPr>
          <p:nvPr>
            <p:ph type="body" sz="quarter" idx="10"/>
          </p:nvPr>
        </p:nvSpPr>
        <p:spPr/>
        <p:txBody>
          <a:bodyPr/>
          <a:lstStyle/>
          <a:p>
            <a:r>
              <a:rPr lang="en-US" dirty="0"/>
              <a:t>Project level I&amp;T and QA Plan Missing</a:t>
            </a:r>
          </a:p>
        </p:txBody>
      </p:sp>
      <p:sp>
        <p:nvSpPr>
          <p:cNvPr id="3" name="Text Placeholder 2">
            <a:extLst>
              <a:ext uri="{FF2B5EF4-FFF2-40B4-BE49-F238E27FC236}">
                <a16:creationId xmlns:a16="http://schemas.microsoft.com/office/drawing/2014/main" id="{9776C6ED-9CEB-9940-AE1B-4CEF7CAC7C36}"/>
              </a:ext>
            </a:extLst>
          </p:cNvPr>
          <p:cNvSpPr>
            <a:spLocks noGrp="1"/>
          </p:cNvSpPr>
          <p:nvPr>
            <p:ph type="body" sz="quarter" idx="12"/>
          </p:nvPr>
        </p:nvSpPr>
        <p:spPr>
          <a:xfrm>
            <a:off x="373040" y="774058"/>
            <a:ext cx="8636000" cy="5368816"/>
          </a:xfrm>
        </p:spPr>
        <p:txBody>
          <a:bodyPr/>
          <a:lstStyle/>
          <a:p>
            <a:r>
              <a:rPr lang="en-US" dirty="0"/>
              <a:t>Software I&amp;T done by the DMS Integration Team,</a:t>
            </a:r>
          </a:p>
          <a:p>
            <a:pPr lvl="1"/>
            <a:r>
              <a:rPr lang="en-US" dirty="0"/>
              <a:t> Under direction of the DMS Architect. </a:t>
            </a:r>
          </a:p>
          <a:p>
            <a:pPr lvl="1"/>
            <a:r>
              <a:rPr lang="en-US" dirty="0"/>
              <a:t>Section 5 of the DMSD Work Management Plan for SRDP.  </a:t>
            </a:r>
          </a:p>
          <a:p>
            <a:pPr lvl="1"/>
            <a:r>
              <a:rPr lang="en-US" dirty="0"/>
              <a:t>Test plans for each wave are created as a function of the architectural design.</a:t>
            </a:r>
          </a:p>
          <a:p>
            <a:r>
              <a:rPr lang="en-US" dirty="0"/>
              <a:t>Project level integration (software integration into Operations)</a:t>
            </a:r>
          </a:p>
          <a:p>
            <a:pPr lvl="1"/>
            <a:r>
              <a:rPr lang="en-US" dirty="0"/>
              <a:t>Defined as part of the Operations Readiness planning.  </a:t>
            </a:r>
          </a:p>
          <a:p>
            <a:pPr lvl="1"/>
            <a:r>
              <a:rPr lang="en-US" dirty="0"/>
              <a:t>Reviewed prior to going live with a production release (SEMP Sec 7.2.2)</a:t>
            </a:r>
          </a:p>
          <a:p>
            <a:r>
              <a:rPr lang="en-US" dirty="0"/>
              <a:t>Project level testing is based on the progressive validation of L1 requirements.</a:t>
            </a:r>
          </a:p>
          <a:p>
            <a:pPr lvl="1"/>
            <a:r>
              <a:rPr lang="en-US" dirty="0"/>
              <a:t>Progressive delivery allows corrections as required</a:t>
            </a:r>
          </a:p>
        </p:txBody>
      </p:sp>
      <p:sp>
        <p:nvSpPr>
          <p:cNvPr id="4" name="TextBox 3">
            <a:extLst>
              <a:ext uri="{FF2B5EF4-FFF2-40B4-BE49-F238E27FC236}">
                <a16:creationId xmlns:a16="http://schemas.microsoft.com/office/drawing/2014/main" id="{279C3A45-43F3-1642-A1F1-E7D941D42ED8}"/>
              </a:ext>
            </a:extLst>
          </p:cNvPr>
          <p:cNvSpPr txBox="1"/>
          <p:nvPr/>
        </p:nvSpPr>
        <p:spPr>
          <a:xfrm>
            <a:off x="6997700" y="268562"/>
            <a:ext cx="2011340" cy="369332"/>
          </a:xfrm>
          <a:prstGeom prst="rect">
            <a:avLst/>
          </a:prstGeom>
          <a:noFill/>
        </p:spPr>
        <p:txBody>
          <a:bodyPr wrap="square" rtlCol="0">
            <a:spAutoFit/>
          </a:bodyPr>
          <a:lstStyle/>
          <a:p>
            <a:pPr algn="r"/>
            <a:r>
              <a:rPr lang="en-US" dirty="0">
                <a:latin typeface="Gill Sans MT" panose="020B0502020104020203" pitchFamily="34" charset="0"/>
              </a:rPr>
              <a:t>SRDP-132</a:t>
            </a:r>
          </a:p>
        </p:txBody>
      </p:sp>
    </p:spTree>
    <p:extLst>
      <p:ext uri="{BB962C8B-B14F-4D97-AF65-F5344CB8AC3E}">
        <p14:creationId xmlns:p14="http://schemas.microsoft.com/office/powerpoint/2010/main" val="35497379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Summary of SRDP Quality Planning</a:t>
            </a:r>
          </a:p>
        </p:txBody>
      </p:sp>
      <p:sp>
        <p:nvSpPr>
          <p:cNvPr id="5" name="Text Placeholder 4"/>
          <p:cNvSpPr>
            <a:spLocks noGrp="1"/>
          </p:cNvSpPr>
          <p:nvPr>
            <p:ph type="body" sz="quarter" idx="12"/>
          </p:nvPr>
        </p:nvSpPr>
        <p:spPr>
          <a:xfrm>
            <a:off x="373040" y="760713"/>
            <a:ext cx="8636000" cy="5132087"/>
          </a:xfrm>
        </p:spPr>
        <p:txBody>
          <a:bodyPr/>
          <a:lstStyle/>
          <a:p>
            <a:pPr marL="0" indent="0">
              <a:buNone/>
            </a:pPr>
            <a:r>
              <a:rPr lang="en-US" sz="1800" dirty="0"/>
              <a:t>SRDP plans for several areas of Quality Management:  </a:t>
            </a:r>
          </a:p>
          <a:p>
            <a:pPr marL="0" indent="0">
              <a:buNone/>
            </a:pPr>
            <a:endParaRPr lang="en-US" sz="400" dirty="0"/>
          </a:p>
          <a:p>
            <a:pPr marL="0" indent="0">
              <a:buNone/>
            </a:pPr>
            <a:r>
              <a:rPr lang="en-US" sz="1800" b="1" i="1" dirty="0"/>
              <a:t>Data Product Quality Management (or Quality Assurance):</a:t>
            </a:r>
            <a:r>
              <a:rPr lang="en-US" sz="1800" dirty="0"/>
              <a:t>  Implemented within SRDP operations.  Ensures the quality of each delivered data product, and is a deliverable of the SRDP project.  The Data Product Quality Management will be delivered by SRDP Operations.  Metrics for Data Product QA include overall data traffic, % QA based failures, itemized failure mechanism per product.  QA processes governing Large Projects are to be addressed in this plan.</a:t>
            </a:r>
          </a:p>
          <a:p>
            <a:pPr marL="0" indent="0">
              <a:buNone/>
            </a:pPr>
            <a:endParaRPr lang="en-US" sz="400" dirty="0"/>
          </a:p>
          <a:p>
            <a:pPr marL="0" indent="0">
              <a:buNone/>
            </a:pPr>
            <a:r>
              <a:rPr lang="en-US" sz="1800" b="1" i="1" dirty="0"/>
              <a:t>Data Process Quality Management:  </a:t>
            </a:r>
            <a:r>
              <a:rPr lang="en-US" sz="1800" dirty="0"/>
              <a:t>Implemented within SRDP operations. Quality Management of the processes delivering products to the community. The Data Product Quality Management will be delivered by SRDP Operations.  Metrics taken on aggregate production of products, statistics on reprocessing and manual intervention, fraction of projects for which we provide SRDPs, download statistics, and failure mode statistics.</a:t>
            </a:r>
          </a:p>
          <a:p>
            <a:pPr marL="0" indent="0">
              <a:buNone/>
            </a:pPr>
            <a:endParaRPr lang="en-US" sz="400" dirty="0"/>
          </a:p>
          <a:p>
            <a:pPr marL="0" indent="0">
              <a:buNone/>
            </a:pPr>
            <a:r>
              <a:rPr lang="en-US" sz="1800" b="1" i="1" dirty="0"/>
              <a:t>Project Quality Management: </a:t>
            </a:r>
            <a:r>
              <a:rPr lang="en-US" sz="1800" dirty="0"/>
              <a:t> A measure of the extent to which the project achieves key drivers and meets stated requirements.  We will use a metric driven approach to measure and track project process quality, on timescales commensurate with the implementation phases.  Applicable metrics are defined in the Requirements Management section of the SEMP (530-SRDP-010-MGMT).</a:t>
            </a:r>
          </a:p>
          <a:p>
            <a:pPr marL="0" indent="0">
              <a:buNone/>
            </a:pPr>
            <a:endParaRPr lang="en-US" dirty="0"/>
          </a:p>
        </p:txBody>
      </p:sp>
      <p:sp>
        <p:nvSpPr>
          <p:cNvPr id="4" name="TextBox 3">
            <a:extLst>
              <a:ext uri="{FF2B5EF4-FFF2-40B4-BE49-F238E27FC236}">
                <a16:creationId xmlns:a16="http://schemas.microsoft.com/office/drawing/2014/main" id="{E9929FFC-BEEC-864F-87ED-5908DEF6AC4C}"/>
              </a:ext>
            </a:extLst>
          </p:cNvPr>
          <p:cNvSpPr txBox="1"/>
          <p:nvPr/>
        </p:nvSpPr>
        <p:spPr>
          <a:xfrm>
            <a:off x="6997700" y="268562"/>
            <a:ext cx="2011340" cy="369332"/>
          </a:xfrm>
          <a:prstGeom prst="rect">
            <a:avLst/>
          </a:prstGeom>
          <a:noFill/>
        </p:spPr>
        <p:txBody>
          <a:bodyPr wrap="square" rtlCol="0">
            <a:spAutoFit/>
          </a:bodyPr>
          <a:lstStyle/>
          <a:p>
            <a:pPr algn="r"/>
            <a:r>
              <a:rPr lang="en-US" dirty="0">
                <a:latin typeface="Gill Sans MT" panose="020B0502020104020203" pitchFamily="34" charset="0"/>
              </a:rPr>
              <a:t>SRDP-143</a:t>
            </a:r>
          </a:p>
        </p:txBody>
      </p:sp>
      <p:sp>
        <p:nvSpPr>
          <p:cNvPr id="6" name="Text Placeholder 1"/>
          <p:cNvSpPr txBox="1">
            <a:spLocks/>
          </p:cNvSpPr>
          <p:nvPr/>
        </p:nvSpPr>
        <p:spPr>
          <a:xfrm>
            <a:off x="250208" y="726500"/>
            <a:ext cx="8636000" cy="876942"/>
          </a:xfrm>
          <a:prstGeom prst="rect">
            <a:avLst/>
          </a:prstGeom>
        </p:spPr>
        <p:txBody>
          <a:bodyPr/>
          <a:lstStyle>
            <a:lvl1pPr marL="0" indent="0" algn="l" defTabSz="914400" rtl="0" eaLnBrk="1" latinLnBrk="0" hangingPunct="1">
              <a:spcBef>
                <a:spcPct val="20000"/>
              </a:spcBef>
              <a:buFont typeface="Arial" panose="020B0604020202020204" pitchFamily="34" charset="0"/>
              <a:buNone/>
              <a:defRPr sz="3200" kern="1200">
                <a:solidFill>
                  <a:schemeClr val="tx1"/>
                </a:solidFill>
                <a:latin typeface="Gill Sans MT" panose="020B0502020104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400" dirty="0"/>
              <a:t>	</a:t>
            </a:r>
          </a:p>
          <a:p>
            <a:endParaRPr lang="en-US" sz="2400" dirty="0"/>
          </a:p>
          <a:p>
            <a:endParaRPr lang="en-US" sz="2400" dirty="0"/>
          </a:p>
        </p:txBody>
      </p:sp>
    </p:spTree>
    <p:extLst>
      <p:ext uri="{BB962C8B-B14F-4D97-AF65-F5344CB8AC3E}">
        <p14:creationId xmlns:p14="http://schemas.microsoft.com/office/powerpoint/2010/main" val="28946926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92506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414A509-B7F1-DD46-9FCA-CC8BBBE262CD}"/>
              </a:ext>
            </a:extLst>
          </p:cNvPr>
          <p:cNvSpPr>
            <a:spLocks noGrp="1"/>
          </p:cNvSpPr>
          <p:nvPr>
            <p:ph type="body" sz="quarter" idx="10"/>
          </p:nvPr>
        </p:nvSpPr>
        <p:spPr/>
        <p:txBody>
          <a:bodyPr/>
          <a:lstStyle/>
          <a:p>
            <a:r>
              <a:rPr lang="en-US" dirty="0"/>
              <a:t>Large Project QA</a:t>
            </a:r>
          </a:p>
        </p:txBody>
      </p:sp>
      <p:sp>
        <p:nvSpPr>
          <p:cNvPr id="3" name="Text Placeholder 2">
            <a:extLst>
              <a:ext uri="{FF2B5EF4-FFF2-40B4-BE49-F238E27FC236}">
                <a16:creationId xmlns:a16="http://schemas.microsoft.com/office/drawing/2014/main" id="{9776C6ED-9CEB-9940-AE1B-4CEF7CAC7C36}"/>
              </a:ext>
            </a:extLst>
          </p:cNvPr>
          <p:cNvSpPr>
            <a:spLocks noGrp="1"/>
          </p:cNvSpPr>
          <p:nvPr>
            <p:ph type="body" sz="quarter" idx="12"/>
          </p:nvPr>
        </p:nvSpPr>
        <p:spPr>
          <a:xfrm>
            <a:off x="373040" y="774058"/>
            <a:ext cx="8636000" cy="5368816"/>
          </a:xfrm>
        </p:spPr>
        <p:txBody>
          <a:bodyPr/>
          <a:lstStyle/>
          <a:p>
            <a:r>
              <a:rPr lang="en-US" dirty="0">
                <a:solidFill>
                  <a:srgbClr val="816D9A"/>
                </a:solidFill>
              </a:rPr>
              <a:t>Concern: Is there a process for defining an acceptable QA level for large project data products?  Archive users will likely naively expect that similar products that have passed QA will have similar levels of quality.</a:t>
            </a:r>
          </a:p>
          <a:p>
            <a:r>
              <a:rPr lang="en-US" dirty="0"/>
              <a:t>Some information is available to the end user</a:t>
            </a:r>
          </a:p>
          <a:p>
            <a:pPr lvl="1"/>
            <a:r>
              <a:rPr lang="en-US" dirty="0"/>
              <a:t>Products will be labelled as QA performed by the project</a:t>
            </a:r>
          </a:p>
          <a:p>
            <a:pPr lvl="1"/>
            <a:r>
              <a:rPr lang="en-US" dirty="0"/>
              <a:t>Project must clearly stated their QA process.</a:t>
            </a:r>
          </a:p>
          <a:p>
            <a:endParaRPr lang="en-US" dirty="0">
              <a:solidFill>
                <a:srgbClr val="816D9A"/>
              </a:solidFill>
            </a:endParaRPr>
          </a:p>
        </p:txBody>
      </p:sp>
      <p:sp>
        <p:nvSpPr>
          <p:cNvPr id="4" name="TextBox 3">
            <a:extLst>
              <a:ext uri="{FF2B5EF4-FFF2-40B4-BE49-F238E27FC236}">
                <a16:creationId xmlns:a16="http://schemas.microsoft.com/office/drawing/2014/main" id="{279C3A45-43F3-1642-A1F1-E7D941D42ED8}"/>
              </a:ext>
            </a:extLst>
          </p:cNvPr>
          <p:cNvSpPr txBox="1"/>
          <p:nvPr/>
        </p:nvSpPr>
        <p:spPr>
          <a:xfrm>
            <a:off x="6997700" y="268562"/>
            <a:ext cx="2011340" cy="369332"/>
          </a:xfrm>
          <a:prstGeom prst="rect">
            <a:avLst/>
          </a:prstGeom>
          <a:noFill/>
        </p:spPr>
        <p:txBody>
          <a:bodyPr wrap="square" rtlCol="0">
            <a:spAutoFit/>
          </a:bodyPr>
          <a:lstStyle/>
          <a:p>
            <a:pPr algn="r"/>
            <a:r>
              <a:rPr lang="en-US" dirty="0">
                <a:latin typeface="Gill Sans MT" panose="020B0502020104020203" pitchFamily="34" charset="0"/>
              </a:rPr>
              <a:t>SRDP-135</a:t>
            </a:r>
          </a:p>
        </p:txBody>
      </p:sp>
      <p:sp>
        <p:nvSpPr>
          <p:cNvPr id="5" name="TextBox 4">
            <a:extLst>
              <a:ext uri="{FF2B5EF4-FFF2-40B4-BE49-F238E27FC236}">
                <a16:creationId xmlns:a16="http://schemas.microsoft.com/office/drawing/2014/main" id="{BA8EDCAB-89F1-F649-B0E7-9F45E2584072}"/>
              </a:ext>
            </a:extLst>
          </p:cNvPr>
          <p:cNvSpPr txBox="1"/>
          <p:nvPr/>
        </p:nvSpPr>
        <p:spPr>
          <a:xfrm rot="385020">
            <a:off x="3099311" y="4342064"/>
            <a:ext cx="2937795" cy="923330"/>
          </a:xfrm>
          <a:prstGeom prst="rect">
            <a:avLst/>
          </a:prstGeom>
          <a:noFill/>
        </p:spPr>
        <p:txBody>
          <a:bodyPr wrap="square" rtlCol="0">
            <a:spAutoFit/>
          </a:bodyPr>
          <a:lstStyle/>
          <a:p>
            <a:r>
              <a:rPr lang="en-US" dirty="0">
                <a:solidFill>
                  <a:srgbClr val="C00000"/>
                </a:solidFill>
                <a:latin typeface="Lucida Handwriting" panose="03010101010101010101" pitchFamily="66" charset="77"/>
              </a:rPr>
              <a:t>But users don’t always read the documentation!</a:t>
            </a:r>
          </a:p>
        </p:txBody>
      </p:sp>
    </p:spTree>
    <p:extLst>
      <p:ext uri="{BB962C8B-B14F-4D97-AF65-F5344CB8AC3E}">
        <p14:creationId xmlns:p14="http://schemas.microsoft.com/office/powerpoint/2010/main" val="19954637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414A509-B7F1-DD46-9FCA-CC8BBBE262CD}"/>
              </a:ext>
            </a:extLst>
          </p:cNvPr>
          <p:cNvSpPr>
            <a:spLocks noGrp="1"/>
          </p:cNvSpPr>
          <p:nvPr>
            <p:ph type="body" sz="quarter" idx="10"/>
          </p:nvPr>
        </p:nvSpPr>
        <p:spPr/>
        <p:txBody>
          <a:bodyPr/>
          <a:lstStyle/>
          <a:p>
            <a:r>
              <a:rPr lang="en-US" dirty="0"/>
              <a:t>Large Project QA</a:t>
            </a:r>
          </a:p>
        </p:txBody>
      </p:sp>
      <p:sp>
        <p:nvSpPr>
          <p:cNvPr id="3" name="Text Placeholder 2">
            <a:extLst>
              <a:ext uri="{FF2B5EF4-FFF2-40B4-BE49-F238E27FC236}">
                <a16:creationId xmlns:a16="http://schemas.microsoft.com/office/drawing/2014/main" id="{9776C6ED-9CEB-9940-AE1B-4CEF7CAC7C36}"/>
              </a:ext>
            </a:extLst>
          </p:cNvPr>
          <p:cNvSpPr>
            <a:spLocks noGrp="1"/>
          </p:cNvSpPr>
          <p:nvPr>
            <p:ph type="body" sz="quarter" idx="12"/>
          </p:nvPr>
        </p:nvSpPr>
        <p:spPr>
          <a:xfrm>
            <a:off x="373040" y="774058"/>
            <a:ext cx="8636000" cy="5368816"/>
          </a:xfrm>
        </p:spPr>
        <p:txBody>
          <a:bodyPr/>
          <a:lstStyle/>
          <a:p>
            <a:r>
              <a:rPr lang="en-US" dirty="0">
                <a:solidFill>
                  <a:srgbClr val="816D9A"/>
                </a:solidFill>
              </a:rPr>
              <a:t>Concern: Is there a process for defining an acceptable QA level for large project data products?  Archive users will likely naively expect that similar products that have passed QA will have similar levels of quality.</a:t>
            </a:r>
          </a:p>
          <a:p>
            <a:endParaRPr lang="en-US" dirty="0">
              <a:solidFill>
                <a:srgbClr val="816D9A"/>
              </a:solidFill>
            </a:endParaRPr>
          </a:p>
          <a:p>
            <a:r>
              <a:rPr lang="en-US" dirty="0"/>
              <a:t>Protection is three fold:</a:t>
            </a:r>
          </a:p>
          <a:p>
            <a:pPr marL="857250" lvl="1" indent="-457200">
              <a:buFont typeface="+mj-lt"/>
              <a:buAutoNum type="arabicPeriod"/>
            </a:pPr>
            <a:r>
              <a:rPr lang="en-US" dirty="0"/>
              <a:t>QA process will be reviewed as part of the proposal process.</a:t>
            </a:r>
          </a:p>
          <a:p>
            <a:pPr marL="857250" lvl="1" indent="-457200">
              <a:buFont typeface="+mj-lt"/>
              <a:buAutoNum type="arabicPeriod"/>
            </a:pPr>
            <a:r>
              <a:rPr lang="en-US" dirty="0"/>
              <a:t>Large proposals tend to be power users</a:t>
            </a:r>
          </a:p>
          <a:p>
            <a:pPr marL="1257300" lvl="2" indent="-457200"/>
            <a:r>
              <a:rPr lang="en-US" dirty="0"/>
              <a:t>Putting their professional reputation at stake</a:t>
            </a:r>
          </a:p>
          <a:p>
            <a:pPr marL="857250" lvl="1" indent="-457200">
              <a:buFont typeface="+mj-lt"/>
              <a:buAutoNum type="arabicPeriod"/>
            </a:pPr>
            <a:r>
              <a:rPr lang="en-US" dirty="0"/>
              <a:t>Signal from the requirements review that many of these projects will opt into using the SRDP processes.</a:t>
            </a:r>
          </a:p>
          <a:p>
            <a:pPr marL="1257300" lvl="2" indent="-457200"/>
            <a:r>
              <a:rPr lang="en-US" dirty="0"/>
              <a:t>Large project use case may be more limited than previously anticipated.</a:t>
            </a:r>
          </a:p>
        </p:txBody>
      </p:sp>
      <p:sp>
        <p:nvSpPr>
          <p:cNvPr id="4" name="TextBox 3">
            <a:extLst>
              <a:ext uri="{FF2B5EF4-FFF2-40B4-BE49-F238E27FC236}">
                <a16:creationId xmlns:a16="http://schemas.microsoft.com/office/drawing/2014/main" id="{279C3A45-43F3-1642-A1F1-E7D941D42ED8}"/>
              </a:ext>
            </a:extLst>
          </p:cNvPr>
          <p:cNvSpPr txBox="1"/>
          <p:nvPr/>
        </p:nvSpPr>
        <p:spPr>
          <a:xfrm>
            <a:off x="6997700" y="268562"/>
            <a:ext cx="2011340" cy="369332"/>
          </a:xfrm>
          <a:prstGeom prst="rect">
            <a:avLst/>
          </a:prstGeom>
          <a:noFill/>
        </p:spPr>
        <p:txBody>
          <a:bodyPr wrap="square" rtlCol="0">
            <a:spAutoFit/>
          </a:bodyPr>
          <a:lstStyle/>
          <a:p>
            <a:pPr algn="r"/>
            <a:r>
              <a:rPr lang="en-US" dirty="0">
                <a:latin typeface="Gill Sans MT" panose="020B0502020104020203" pitchFamily="34" charset="0"/>
              </a:rPr>
              <a:t>SRDP-135</a:t>
            </a:r>
          </a:p>
        </p:txBody>
      </p:sp>
    </p:spTree>
    <p:extLst>
      <p:ext uri="{BB962C8B-B14F-4D97-AF65-F5344CB8AC3E}">
        <p14:creationId xmlns:p14="http://schemas.microsoft.com/office/powerpoint/2010/main" val="3189494037"/>
      </p:ext>
    </p:extLst>
  </p:cSld>
  <p:clrMapOvr>
    <a:masterClrMapping/>
  </p:clrMapOvr>
</p:sld>
</file>

<file path=ppt/theme/theme1.xml><?xml version="1.0" encoding="utf-8"?>
<a:theme xmlns:a="http://schemas.openxmlformats.org/drawingml/2006/main" name="AUIBoard_Oct2015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smtClean="0">
            <a:latin typeface="Gill Sans MT" panose="020B0502020104020203" pitchFamily="34" charset="0"/>
          </a:defRPr>
        </a:defPPr>
      </a:lstStyle>
    </a:txDef>
  </a:objectDefaults>
  <a:extraClrSchemeLst/>
  <a:extLst>
    <a:ext uri="{05A4C25C-085E-4340-85A3-A5531E510DB2}">
      <thm15:themeFamily xmlns:thm15="http://schemas.microsoft.com/office/thememl/2012/main" name="AUIBoard_Mar2018_NRAO_XXX_v2.potx" id="{324494FB-275A-423C-8639-77BC87B79CEF}" vid="{F6B013C2-7053-44F9-B39F-D8CB9CA8642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AUIBoard_Mar2018_NRAO_XXX_v2</Template>
  <TotalTime>6323</TotalTime>
  <Words>429</Words>
  <Application>Microsoft Macintosh PowerPoint</Application>
  <PresentationFormat>On-screen Show (4:3)</PresentationFormat>
  <Paragraphs>68</Paragraphs>
  <Slides>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Calibri</vt:lpstr>
      <vt:lpstr>Gill Sans</vt:lpstr>
      <vt:lpstr>Gill Sans Light</vt:lpstr>
      <vt:lpstr>Gill Sans MT</vt:lpstr>
      <vt:lpstr>Lucida Handwriting</vt:lpstr>
      <vt:lpstr>AUIBoard_Oct2015_template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NRAO</Company>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Tony Beasley</dc:creator>
  <cp:lastModifiedBy>Jeff Kern</cp:lastModifiedBy>
  <cp:revision>78</cp:revision>
  <cp:lastPrinted>2014-03-06T23:03:21Z</cp:lastPrinted>
  <dcterms:created xsi:type="dcterms:W3CDTF">2018-03-14T19:38:53Z</dcterms:created>
  <dcterms:modified xsi:type="dcterms:W3CDTF">2018-05-09T18:38:06Z</dcterms:modified>
</cp:coreProperties>
</file>