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66" r:id="rId3"/>
    <p:sldId id="265" r:id="rId4"/>
    <p:sldId id="258" r:id="rId5"/>
    <p:sldId id="262" r:id="rId6"/>
    <p:sldId id="259" r:id="rId7"/>
    <p:sldId id="260" r:id="rId8"/>
    <p:sldId id="264" r:id="rId9"/>
    <p:sldId id="276" r:id="rId10"/>
    <p:sldId id="277" r:id="rId11"/>
    <p:sldId id="270" r:id="rId12"/>
    <p:sldId id="272" r:id="rId13"/>
    <p:sldId id="25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62">
          <p15:clr>
            <a:srgbClr val="A4A3A4"/>
          </p15:clr>
        </p15:guide>
        <p15:guide id="2" pos="288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6D9A"/>
    <a:srgbClr val="403152"/>
    <a:srgbClr val="4F81BD"/>
    <a:srgbClr val="3366CC"/>
    <a:srgbClr val="000033"/>
    <a:srgbClr val="062458"/>
    <a:srgbClr val="052058"/>
    <a:srgbClr val="11264C"/>
    <a:srgbClr val="64A3F9"/>
    <a:srgbClr val="5587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29" autoAdjust="0"/>
    <p:restoredTop sz="94626" autoAdjust="0"/>
  </p:normalViewPr>
  <p:slideViewPr>
    <p:cSldViewPr snapToGrid="0" snapToObjects="1">
      <p:cViewPr varScale="1">
        <p:scale>
          <a:sx n="122" d="100"/>
          <a:sy n="122" d="100"/>
        </p:scale>
        <p:origin x="1448" y="208"/>
      </p:cViewPr>
      <p:guideLst>
        <p:guide orient="horz" pos="4162"/>
        <p:guide pos="28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246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DAF8F9-169D-44DB-85CA-273403A7B9DE}" type="datetimeFigureOut">
              <a:rPr lang="en-US" smtClean="0"/>
              <a:t>5/10/18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8C562-8B63-4E12-9383-291BCD3F6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70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JIRA – makes work trackable,</a:t>
            </a:r>
            <a:r>
              <a:rPr lang="en-US" baseline="0" dirty="0"/>
              <a:t> planning easier – implemented on all teams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8C562-8B63-4E12-9383-291BCD3F64F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3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Her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A5E4BC-80B7-204C-9BEE-18E8D0EA7079}"/>
              </a:ext>
            </a:extLst>
          </p:cNvPr>
          <p:cNvSpPr/>
          <p:nvPr userDrawn="1"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rgbClr val="000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003" y="6457098"/>
            <a:ext cx="512210" cy="307326"/>
          </a:xfrm>
          <a:prstGeom prst="rect">
            <a:avLst/>
          </a:prstGeom>
        </p:spPr>
      </p:pic>
      <p:sp>
        <p:nvSpPr>
          <p:cNvPr id="11" name="Freeform 10"/>
          <p:cNvSpPr/>
          <p:nvPr userDrawn="1"/>
        </p:nvSpPr>
        <p:spPr>
          <a:xfrm>
            <a:off x="-124504" y="4230440"/>
            <a:ext cx="9393008" cy="2873033"/>
          </a:xfrm>
          <a:custGeom>
            <a:avLst/>
            <a:gdLst>
              <a:gd name="connsiteX0" fmla="*/ 0 w 9393008"/>
              <a:gd name="connsiteY0" fmla="*/ 58023 h 734959"/>
              <a:gd name="connsiteX1" fmla="*/ 1921150 w 9393008"/>
              <a:gd name="connsiteY1" fmla="*/ 193410 h 734959"/>
              <a:gd name="connsiteX2" fmla="*/ 2965534 w 9393008"/>
              <a:gd name="connsiteY2" fmla="*/ 238540 h 734959"/>
              <a:gd name="connsiteX3" fmla="*/ 3829407 w 9393008"/>
              <a:gd name="connsiteY3" fmla="*/ 199857 h 734959"/>
              <a:gd name="connsiteX4" fmla="*/ 4583684 w 9393008"/>
              <a:gd name="connsiteY4" fmla="*/ 148281 h 734959"/>
              <a:gd name="connsiteX5" fmla="*/ 6124473 w 9393008"/>
              <a:gd name="connsiteY5" fmla="*/ 38682 h 734959"/>
              <a:gd name="connsiteX6" fmla="*/ 7723283 w 9393008"/>
              <a:gd name="connsiteY6" fmla="*/ 0 h 734959"/>
              <a:gd name="connsiteX7" fmla="*/ 9077114 w 9393008"/>
              <a:gd name="connsiteY7" fmla="*/ 58023 h 734959"/>
              <a:gd name="connsiteX8" fmla="*/ 9393008 w 9393008"/>
              <a:gd name="connsiteY8" fmla="*/ 90258 h 734959"/>
              <a:gd name="connsiteX9" fmla="*/ 9386561 w 9393008"/>
              <a:gd name="connsiteY9" fmla="*/ 728512 h 734959"/>
              <a:gd name="connsiteX10" fmla="*/ 51574 w 9393008"/>
              <a:gd name="connsiteY10" fmla="*/ 734959 h 734959"/>
              <a:gd name="connsiteX11" fmla="*/ 0 w 9393008"/>
              <a:gd name="connsiteY11" fmla="*/ 58023 h 734959"/>
              <a:gd name="connsiteX0" fmla="*/ 0 w 9393008"/>
              <a:gd name="connsiteY0" fmla="*/ 58023 h 818770"/>
              <a:gd name="connsiteX1" fmla="*/ 1921150 w 9393008"/>
              <a:gd name="connsiteY1" fmla="*/ 193410 h 818770"/>
              <a:gd name="connsiteX2" fmla="*/ 2965534 w 9393008"/>
              <a:gd name="connsiteY2" fmla="*/ 238540 h 818770"/>
              <a:gd name="connsiteX3" fmla="*/ 3829407 w 9393008"/>
              <a:gd name="connsiteY3" fmla="*/ 199857 h 818770"/>
              <a:gd name="connsiteX4" fmla="*/ 4583684 w 9393008"/>
              <a:gd name="connsiteY4" fmla="*/ 148281 h 818770"/>
              <a:gd name="connsiteX5" fmla="*/ 6124473 w 9393008"/>
              <a:gd name="connsiteY5" fmla="*/ 38682 h 818770"/>
              <a:gd name="connsiteX6" fmla="*/ 7723283 w 9393008"/>
              <a:gd name="connsiteY6" fmla="*/ 0 h 818770"/>
              <a:gd name="connsiteX7" fmla="*/ 9077114 w 9393008"/>
              <a:gd name="connsiteY7" fmla="*/ 58023 h 818770"/>
              <a:gd name="connsiteX8" fmla="*/ 9393008 w 9393008"/>
              <a:gd name="connsiteY8" fmla="*/ 90258 h 818770"/>
              <a:gd name="connsiteX9" fmla="*/ 9386561 w 9393008"/>
              <a:gd name="connsiteY9" fmla="*/ 728512 h 818770"/>
              <a:gd name="connsiteX10" fmla="*/ 19340 w 9393008"/>
              <a:gd name="connsiteY10" fmla="*/ 818770 h 818770"/>
              <a:gd name="connsiteX11" fmla="*/ 0 w 9393008"/>
              <a:gd name="connsiteY11" fmla="*/ 58023 h 818770"/>
              <a:gd name="connsiteX0" fmla="*/ 0 w 9393008"/>
              <a:gd name="connsiteY0" fmla="*/ 58023 h 818770"/>
              <a:gd name="connsiteX1" fmla="*/ 1921150 w 9393008"/>
              <a:gd name="connsiteY1" fmla="*/ 193410 h 818770"/>
              <a:gd name="connsiteX2" fmla="*/ 2965534 w 9393008"/>
              <a:gd name="connsiteY2" fmla="*/ 238540 h 818770"/>
              <a:gd name="connsiteX3" fmla="*/ 3829407 w 9393008"/>
              <a:gd name="connsiteY3" fmla="*/ 199857 h 818770"/>
              <a:gd name="connsiteX4" fmla="*/ 4583684 w 9393008"/>
              <a:gd name="connsiteY4" fmla="*/ 148281 h 818770"/>
              <a:gd name="connsiteX5" fmla="*/ 6124473 w 9393008"/>
              <a:gd name="connsiteY5" fmla="*/ 38682 h 818770"/>
              <a:gd name="connsiteX6" fmla="*/ 7723283 w 9393008"/>
              <a:gd name="connsiteY6" fmla="*/ 0 h 818770"/>
              <a:gd name="connsiteX7" fmla="*/ 9077114 w 9393008"/>
              <a:gd name="connsiteY7" fmla="*/ 58023 h 818770"/>
              <a:gd name="connsiteX8" fmla="*/ 9393008 w 9393008"/>
              <a:gd name="connsiteY8" fmla="*/ 90258 h 818770"/>
              <a:gd name="connsiteX9" fmla="*/ 9386561 w 9393008"/>
              <a:gd name="connsiteY9" fmla="*/ 728512 h 818770"/>
              <a:gd name="connsiteX10" fmla="*/ 19340 w 9393008"/>
              <a:gd name="connsiteY10" fmla="*/ 818770 h 818770"/>
              <a:gd name="connsiteX11" fmla="*/ 0 w 9393008"/>
              <a:gd name="connsiteY11" fmla="*/ 58023 h 818770"/>
              <a:gd name="connsiteX0" fmla="*/ 0 w 9393008"/>
              <a:gd name="connsiteY0" fmla="*/ 58023 h 838111"/>
              <a:gd name="connsiteX1" fmla="*/ 1921150 w 9393008"/>
              <a:gd name="connsiteY1" fmla="*/ 193410 h 838111"/>
              <a:gd name="connsiteX2" fmla="*/ 2965534 w 9393008"/>
              <a:gd name="connsiteY2" fmla="*/ 238540 h 838111"/>
              <a:gd name="connsiteX3" fmla="*/ 3829407 w 9393008"/>
              <a:gd name="connsiteY3" fmla="*/ 199857 h 838111"/>
              <a:gd name="connsiteX4" fmla="*/ 4583684 w 9393008"/>
              <a:gd name="connsiteY4" fmla="*/ 148281 h 838111"/>
              <a:gd name="connsiteX5" fmla="*/ 6124473 w 9393008"/>
              <a:gd name="connsiteY5" fmla="*/ 38682 h 838111"/>
              <a:gd name="connsiteX6" fmla="*/ 7723283 w 9393008"/>
              <a:gd name="connsiteY6" fmla="*/ 0 h 838111"/>
              <a:gd name="connsiteX7" fmla="*/ 9077114 w 9393008"/>
              <a:gd name="connsiteY7" fmla="*/ 58023 h 838111"/>
              <a:gd name="connsiteX8" fmla="*/ 9393008 w 9393008"/>
              <a:gd name="connsiteY8" fmla="*/ 90258 h 838111"/>
              <a:gd name="connsiteX9" fmla="*/ 9386561 w 9393008"/>
              <a:gd name="connsiteY9" fmla="*/ 838111 h 838111"/>
              <a:gd name="connsiteX10" fmla="*/ 19340 w 9393008"/>
              <a:gd name="connsiteY10" fmla="*/ 818770 h 838111"/>
              <a:gd name="connsiteX11" fmla="*/ 0 w 9393008"/>
              <a:gd name="connsiteY11" fmla="*/ 58023 h 838111"/>
              <a:gd name="connsiteX0" fmla="*/ 0 w 9393008"/>
              <a:gd name="connsiteY0" fmla="*/ 58023 h 3844811"/>
              <a:gd name="connsiteX1" fmla="*/ 1921150 w 9393008"/>
              <a:gd name="connsiteY1" fmla="*/ 193410 h 3844811"/>
              <a:gd name="connsiteX2" fmla="*/ 2965534 w 9393008"/>
              <a:gd name="connsiteY2" fmla="*/ 238540 h 3844811"/>
              <a:gd name="connsiteX3" fmla="*/ 3829407 w 9393008"/>
              <a:gd name="connsiteY3" fmla="*/ 199857 h 3844811"/>
              <a:gd name="connsiteX4" fmla="*/ 4583684 w 9393008"/>
              <a:gd name="connsiteY4" fmla="*/ 148281 h 3844811"/>
              <a:gd name="connsiteX5" fmla="*/ 6124473 w 9393008"/>
              <a:gd name="connsiteY5" fmla="*/ 38682 h 3844811"/>
              <a:gd name="connsiteX6" fmla="*/ 7723283 w 9393008"/>
              <a:gd name="connsiteY6" fmla="*/ 0 h 3844811"/>
              <a:gd name="connsiteX7" fmla="*/ 9077114 w 9393008"/>
              <a:gd name="connsiteY7" fmla="*/ 58023 h 3844811"/>
              <a:gd name="connsiteX8" fmla="*/ 9393008 w 9393008"/>
              <a:gd name="connsiteY8" fmla="*/ 90258 h 3844811"/>
              <a:gd name="connsiteX9" fmla="*/ 9386561 w 9393008"/>
              <a:gd name="connsiteY9" fmla="*/ 838111 h 3844811"/>
              <a:gd name="connsiteX10" fmla="*/ 19340 w 9393008"/>
              <a:gd name="connsiteY10" fmla="*/ 3844811 h 3844811"/>
              <a:gd name="connsiteX11" fmla="*/ 0 w 9393008"/>
              <a:gd name="connsiteY11" fmla="*/ 58023 h 3844811"/>
              <a:gd name="connsiteX0" fmla="*/ 0 w 9393008"/>
              <a:gd name="connsiteY0" fmla="*/ 58023 h 3844811"/>
              <a:gd name="connsiteX1" fmla="*/ 1921150 w 9393008"/>
              <a:gd name="connsiteY1" fmla="*/ 193410 h 3844811"/>
              <a:gd name="connsiteX2" fmla="*/ 2965534 w 9393008"/>
              <a:gd name="connsiteY2" fmla="*/ 238540 h 3844811"/>
              <a:gd name="connsiteX3" fmla="*/ 3829407 w 9393008"/>
              <a:gd name="connsiteY3" fmla="*/ 199857 h 3844811"/>
              <a:gd name="connsiteX4" fmla="*/ 4583684 w 9393008"/>
              <a:gd name="connsiteY4" fmla="*/ 148281 h 3844811"/>
              <a:gd name="connsiteX5" fmla="*/ 6124473 w 9393008"/>
              <a:gd name="connsiteY5" fmla="*/ 38682 h 3844811"/>
              <a:gd name="connsiteX6" fmla="*/ 7723283 w 9393008"/>
              <a:gd name="connsiteY6" fmla="*/ 0 h 3844811"/>
              <a:gd name="connsiteX7" fmla="*/ 9077114 w 9393008"/>
              <a:gd name="connsiteY7" fmla="*/ 58023 h 3844811"/>
              <a:gd name="connsiteX8" fmla="*/ 9393008 w 9393008"/>
              <a:gd name="connsiteY8" fmla="*/ 90258 h 3844811"/>
              <a:gd name="connsiteX9" fmla="*/ 9354164 w 9393008"/>
              <a:gd name="connsiteY9" fmla="*/ 3741037 h 3844811"/>
              <a:gd name="connsiteX10" fmla="*/ 19340 w 9393008"/>
              <a:gd name="connsiteY10" fmla="*/ 3844811 h 3844811"/>
              <a:gd name="connsiteX11" fmla="*/ 0 w 9393008"/>
              <a:gd name="connsiteY11" fmla="*/ 58023 h 3844811"/>
              <a:gd name="connsiteX0" fmla="*/ 0 w 9393008"/>
              <a:gd name="connsiteY0" fmla="*/ 58023 h 3844811"/>
              <a:gd name="connsiteX1" fmla="*/ 1921150 w 9393008"/>
              <a:gd name="connsiteY1" fmla="*/ 193410 h 3844811"/>
              <a:gd name="connsiteX2" fmla="*/ 2965534 w 9393008"/>
              <a:gd name="connsiteY2" fmla="*/ 238540 h 3844811"/>
              <a:gd name="connsiteX3" fmla="*/ 3829407 w 9393008"/>
              <a:gd name="connsiteY3" fmla="*/ 199857 h 3844811"/>
              <a:gd name="connsiteX4" fmla="*/ 4583684 w 9393008"/>
              <a:gd name="connsiteY4" fmla="*/ 148281 h 3844811"/>
              <a:gd name="connsiteX5" fmla="*/ 6124473 w 9393008"/>
              <a:gd name="connsiteY5" fmla="*/ 38682 h 3844811"/>
              <a:gd name="connsiteX6" fmla="*/ 7723283 w 9393008"/>
              <a:gd name="connsiteY6" fmla="*/ 0 h 3844811"/>
              <a:gd name="connsiteX7" fmla="*/ 9077114 w 9393008"/>
              <a:gd name="connsiteY7" fmla="*/ 58023 h 3844811"/>
              <a:gd name="connsiteX8" fmla="*/ 9393008 w 9393008"/>
              <a:gd name="connsiteY8" fmla="*/ 90258 h 3844811"/>
              <a:gd name="connsiteX9" fmla="*/ 9354164 w 9393008"/>
              <a:gd name="connsiteY9" fmla="*/ 3838233 h 3844811"/>
              <a:gd name="connsiteX10" fmla="*/ 19340 w 9393008"/>
              <a:gd name="connsiteY10" fmla="*/ 3844811 h 3844811"/>
              <a:gd name="connsiteX11" fmla="*/ 0 w 9393008"/>
              <a:gd name="connsiteY11" fmla="*/ 58023 h 3844811"/>
              <a:gd name="connsiteX0" fmla="*/ 0 w 9393008"/>
              <a:gd name="connsiteY0" fmla="*/ 58023 h 3838236"/>
              <a:gd name="connsiteX1" fmla="*/ 1921150 w 9393008"/>
              <a:gd name="connsiteY1" fmla="*/ 193410 h 3838236"/>
              <a:gd name="connsiteX2" fmla="*/ 2965534 w 9393008"/>
              <a:gd name="connsiteY2" fmla="*/ 238540 h 3838236"/>
              <a:gd name="connsiteX3" fmla="*/ 3829407 w 9393008"/>
              <a:gd name="connsiteY3" fmla="*/ 199857 h 3838236"/>
              <a:gd name="connsiteX4" fmla="*/ 4583684 w 9393008"/>
              <a:gd name="connsiteY4" fmla="*/ 148281 h 3838236"/>
              <a:gd name="connsiteX5" fmla="*/ 6124473 w 9393008"/>
              <a:gd name="connsiteY5" fmla="*/ 38682 h 3838236"/>
              <a:gd name="connsiteX6" fmla="*/ 7723283 w 9393008"/>
              <a:gd name="connsiteY6" fmla="*/ 0 h 3838236"/>
              <a:gd name="connsiteX7" fmla="*/ 9077114 w 9393008"/>
              <a:gd name="connsiteY7" fmla="*/ 58023 h 3838236"/>
              <a:gd name="connsiteX8" fmla="*/ 9393008 w 9393008"/>
              <a:gd name="connsiteY8" fmla="*/ 90258 h 3838236"/>
              <a:gd name="connsiteX9" fmla="*/ 9354164 w 9393008"/>
              <a:gd name="connsiteY9" fmla="*/ 3838233 h 3838236"/>
              <a:gd name="connsiteX10" fmla="*/ 6640 w 9393008"/>
              <a:gd name="connsiteY10" fmla="*/ 2841511 h 3838236"/>
              <a:gd name="connsiteX11" fmla="*/ 0 w 9393008"/>
              <a:gd name="connsiteY11" fmla="*/ 58023 h 3838236"/>
              <a:gd name="connsiteX0" fmla="*/ 0 w 9393008"/>
              <a:gd name="connsiteY0" fmla="*/ 58023 h 2873033"/>
              <a:gd name="connsiteX1" fmla="*/ 1921150 w 9393008"/>
              <a:gd name="connsiteY1" fmla="*/ 193410 h 2873033"/>
              <a:gd name="connsiteX2" fmla="*/ 2965534 w 9393008"/>
              <a:gd name="connsiteY2" fmla="*/ 238540 h 2873033"/>
              <a:gd name="connsiteX3" fmla="*/ 3829407 w 9393008"/>
              <a:gd name="connsiteY3" fmla="*/ 199857 h 2873033"/>
              <a:gd name="connsiteX4" fmla="*/ 4583684 w 9393008"/>
              <a:gd name="connsiteY4" fmla="*/ 148281 h 2873033"/>
              <a:gd name="connsiteX5" fmla="*/ 6124473 w 9393008"/>
              <a:gd name="connsiteY5" fmla="*/ 38682 h 2873033"/>
              <a:gd name="connsiteX6" fmla="*/ 7723283 w 9393008"/>
              <a:gd name="connsiteY6" fmla="*/ 0 h 2873033"/>
              <a:gd name="connsiteX7" fmla="*/ 9077114 w 9393008"/>
              <a:gd name="connsiteY7" fmla="*/ 58023 h 2873033"/>
              <a:gd name="connsiteX8" fmla="*/ 9393008 w 9393008"/>
              <a:gd name="connsiteY8" fmla="*/ 90258 h 2873033"/>
              <a:gd name="connsiteX9" fmla="*/ 9354164 w 9393008"/>
              <a:gd name="connsiteY9" fmla="*/ 2873033 h 2873033"/>
              <a:gd name="connsiteX10" fmla="*/ 6640 w 9393008"/>
              <a:gd name="connsiteY10" fmla="*/ 2841511 h 2873033"/>
              <a:gd name="connsiteX11" fmla="*/ 0 w 9393008"/>
              <a:gd name="connsiteY11" fmla="*/ 58023 h 2873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393008" h="2873033">
                <a:moveTo>
                  <a:pt x="0" y="58023"/>
                </a:moveTo>
                <a:lnTo>
                  <a:pt x="1921150" y="193410"/>
                </a:lnTo>
                <a:lnTo>
                  <a:pt x="2965534" y="238540"/>
                </a:lnTo>
                <a:lnTo>
                  <a:pt x="3829407" y="199857"/>
                </a:lnTo>
                <a:lnTo>
                  <a:pt x="4583684" y="148281"/>
                </a:lnTo>
                <a:lnTo>
                  <a:pt x="6124473" y="38682"/>
                </a:lnTo>
                <a:lnTo>
                  <a:pt x="7723283" y="0"/>
                </a:lnTo>
                <a:lnTo>
                  <a:pt x="9077114" y="58023"/>
                </a:lnTo>
                <a:lnTo>
                  <a:pt x="9393008" y="90258"/>
                </a:lnTo>
                <a:lnTo>
                  <a:pt x="9354164" y="2873033"/>
                </a:lnTo>
                <a:lnTo>
                  <a:pt x="6640" y="2841511"/>
                </a:lnTo>
                <a:cubicBezTo>
                  <a:pt x="193" y="1579248"/>
                  <a:pt x="6447" y="1320286"/>
                  <a:pt x="0" y="58023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2" name="Picture 11" descr="Curves_orange_blue.png"/>
          <p:cNvPicPr>
            <a:picLocks noChangeAspect="1"/>
          </p:cNvPicPr>
          <p:nvPr userDrawn="1"/>
        </p:nvPicPr>
        <p:blipFill>
          <a:blip r:embed="rId3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89797"/>
            <a:ext cx="9144000" cy="48220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597" y="6429398"/>
            <a:ext cx="335026" cy="335026"/>
          </a:xfrm>
          <a:prstGeom prst="rect">
            <a:avLst/>
          </a:prstGeom>
        </p:spPr>
      </p:pic>
      <p:pic>
        <p:nvPicPr>
          <p:cNvPr id="17" name="Picture 16" descr="NRAO_Logo_White.ai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721" y="6322504"/>
            <a:ext cx="430240" cy="55678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33438" y="5038725"/>
            <a:ext cx="7110412" cy="6282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833438" y="5694273"/>
            <a:ext cx="7110412" cy="6282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383" y="6443248"/>
            <a:ext cx="512210" cy="3073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BFA8FE4-8FB1-B341-8F68-85D5F85473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46865" t="34439" r="32235" b="37588"/>
          <a:stretch/>
        </p:blipFill>
        <p:spPr>
          <a:xfrm rot="5400000">
            <a:off x="2575875" y="-389261"/>
            <a:ext cx="4002161" cy="4977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84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50208" y="145743"/>
            <a:ext cx="8636000" cy="477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73040" y="670243"/>
            <a:ext cx="8636000" cy="619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73040" y="1288456"/>
            <a:ext cx="8636000" cy="4603750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Gill Sans MT" panose="020B0502020104020203" pitchFamily="34" charset="0"/>
              </a:defRPr>
            </a:lvl1pPr>
            <a:lvl2pPr>
              <a:defRPr sz="2200">
                <a:latin typeface="Gill Sans MT" panose="020B0502020104020203" pitchFamily="34" charset="0"/>
              </a:defRPr>
            </a:lvl2pPr>
            <a:lvl3pPr>
              <a:defRPr sz="2000">
                <a:latin typeface="Gill Sans MT" panose="020B0502020104020203" pitchFamily="34" charset="0"/>
              </a:defRPr>
            </a:lvl3pPr>
            <a:lvl4pPr>
              <a:defRPr sz="1800">
                <a:latin typeface="Gill Sans MT" panose="020B0502020104020203" pitchFamily="34" charset="0"/>
              </a:defRPr>
            </a:lvl4pPr>
            <a:lvl5pPr>
              <a:defRPr sz="1600"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6455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(no sub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50208" y="145743"/>
            <a:ext cx="8636000" cy="477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73040" y="711200"/>
            <a:ext cx="8636000" cy="5181006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Gill Sans MT" panose="020B0502020104020203" pitchFamily="34" charset="0"/>
              </a:defRPr>
            </a:lvl1pPr>
            <a:lvl2pPr>
              <a:defRPr sz="2200">
                <a:latin typeface="Gill Sans MT" panose="020B0502020104020203" pitchFamily="34" charset="0"/>
              </a:defRPr>
            </a:lvl2pPr>
            <a:lvl3pPr>
              <a:defRPr sz="2000">
                <a:latin typeface="Gill Sans MT" panose="020B0502020104020203" pitchFamily="34" charset="0"/>
              </a:defRPr>
            </a:lvl3pPr>
            <a:lvl4pPr>
              <a:defRPr sz="1800">
                <a:latin typeface="Gill Sans MT" panose="020B0502020104020203" pitchFamily="34" charset="0"/>
              </a:defRPr>
            </a:lvl4pPr>
            <a:lvl5pPr>
              <a:defRPr sz="1600"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39308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4381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rmin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nrao_logo_pm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352" y="346326"/>
            <a:ext cx="2612566" cy="339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2245055" y="3908877"/>
            <a:ext cx="4217159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800" b="1" dirty="0">
                <a:solidFill>
                  <a:srgbClr val="062458"/>
                </a:solidFill>
                <a:latin typeface="Gill Sans MT" charset="0"/>
                <a:cs typeface="Gill Sans" charset="0"/>
              </a:rPr>
              <a:t>science.nrao.edu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800" b="1" dirty="0">
                <a:solidFill>
                  <a:srgbClr val="062458"/>
                </a:solidFill>
                <a:latin typeface="Gill Sans MT" charset="0"/>
              </a:rPr>
              <a:t>  public.nrao.edu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800" b="1" dirty="0">
                <a:solidFill>
                  <a:srgbClr val="062458"/>
                </a:solidFill>
                <a:latin typeface="Gill Sans MT" charset="0"/>
              </a:rPr>
              <a:t>   ngvla.nrao.edu</a:t>
            </a:r>
            <a:endParaRPr lang="en-US" dirty="0"/>
          </a:p>
          <a:p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391234" y="5003006"/>
            <a:ext cx="7924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dirty="0">
                <a:latin typeface="Gill Sans MT" charset="0"/>
                <a:cs typeface="Gill Sans" charset="0"/>
              </a:rPr>
              <a:t>The National Radio Astronomy Observatory is a facility of the National Science Foundation</a:t>
            </a:r>
            <a:br>
              <a:rPr lang="en-US" sz="1400" b="1" i="1" dirty="0">
                <a:latin typeface="Gill Sans MT" charset="0"/>
                <a:cs typeface="Gill Sans" charset="0"/>
              </a:rPr>
            </a:br>
            <a:r>
              <a:rPr lang="en-US" sz="1400" b="1" i="1" dirty="0">
                <a:latin typeface="Gill Sans MT" charset="0"/>
                <a:cs typeface="Gill Sans" charset="0"/>
              </a:rPr>
              <a:t>operated under cooperative agreement by Associated Universities, Inc.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098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50208" y="145743"/>
            <a:ext cx="8636000" cy="477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73040" y="652843"/>
            <a:ext cx="8636000" cy="5368816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Gill Sans MT" panose="020B0502020104020203" pitchFamily="34" charset="0"/>
              </a:defRPr>
            </a:lvl1pPr>
            <a:lvl2pPr>
              <a:defRPr sz="2200">
                <a:latin typeface="Gill Sans MT" panose="020B0502020104020203" pitchFamily="34" charset="0"/>
              </a:defRPr>
            </a:lvl2pPr>
            <a:lvl3pPr>
              <a:defRPr sz="2000">
                <a:latin typeface="Gill Sans MT" panose="020B0502020104020203" pitchFamily="34" charset="0"/>
              </a:defRPr>
            </a:lvl3pPr>
            <a:lvl4pPr>
              <a:defRPr sz="1800">
                <a:latin typeface="Gill Sans MT" panose="020B0502020104020203" pitchFamily="34" charset="0"/>
              </a:defRPr>
            </a:lvl4pPr>
            <a:lvl5pPr>
              <a:defRPr sz="1600"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389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 (no sub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50208" y="145743"/>
            <a:ext cx="8636000" cy="477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73040" y="711200"/>
            <a:ext cx="8636000" cy="5181006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Gill Sans MT" panose="020B0502020104020203" pitchFamily="34" charset="0"/>
              </a:defRPr>
            </a:lvl1pPr>
            <a:lvl2pPr>
              <a:defRPr sz="2200">
                <a:latin typeface="Gill Sans MT" panose="020B0502020104020203" pitchFamily="34" charset="0"/>
              </a:defRPr>
            </a:lvl2pPr>
            <a:lvl3pPr>
              <a:defRPr sz="2000">
                <a:latin typeface="Gill Sans MT" panose="020B0502020104020203" pitchFamily="34" charset="0"/>
              </a:defRPr>
            </a:lvl3pPr>
            <a:lvl4pPr>
              <a:defRPr sz="1800">
                <a:latin typeface="Gill Sans MT" panose="020B0502020104020203" pitchFamily="34" charset="0"/>
              </a:defRPr>
            </a:lvl4pPr>
            <a:lvl5pPr>
              <a:defRPr sz="1600"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3A10D48A-BD87-CF4D-8B3B-001594B22A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26828" y="145744"/>
            <a:ext cx="1182211" cy="369332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>
              <a:buNone/>
              <a:defRPr sz="1800">
                <a:latin typeface="Gill Sans MT" panose="020B0502020104020203" pitchFamily="34" charset="0"/>
              </a:defRPr>
            </a:lvl1pPr>
            <a:lvl2pPr algn="r">
              <a:defRPr sz="2200">
                <a:latin typeface="Gill Sans MT" panose="020B0502020104020203" pitchFamily="34" charset="0"/>
              </a:defRPr>
            </a:lvl2pPr>
            <a:lvl3pPr algn="r">
              <a:defRPr sz="2000">
                <a:latin typeface="Gill Sans MT" panose="020B0502020104020203" pitchFamily="34" charset="0"/>
              </a:defRPr>
            </a:lvl3pPr>
            <a:lvl4pPr algn="r">
              <a:defRPr sz="1800">
                <a:latin typeface="Gill Sans MT" panose="020B0502020104020203" pitchFamily="34" charset="0"/>
              </a:defRPr>
            </a:lvl4pPr>
            <a:lvl5pPr algn="r">
              <a:defRPr sz="1600"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SRDP-???</a:t>
            </a:r>
          </a:p>
        </p:txBody>
      </p:sp>
    </p:spTree>
    <p:extLst>
      <p:ext uri="{BB962C8B-B14F-4D97-AF65-F5344CB8AC3E}">
        <p14:creationId xmlns:p14="http://schemas.microsoft.com/office/powerpoint/2010/main" val="2380100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255AA-1BD5-446E-819C-59471BEAD13B}" type="datetimeFigureOut">
              <a:rPr lang="en-US" smtClean="0"/>
              <a:t>5/10/18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F3DFE-369F-42A8-95CC-0615539CF6F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80001" y="6113419"/>
            <a:ext cx="9350520" cy="838111"/>
          </a:xfrm>
          <a:custGeom>
            <a:avLst/>
            <a:gdLst>
              <a:gd name="connsiteX0" fmla="*/ 0 w 9393008"/>
              <a:gd name="connsiteY0" fmla="*/ 58023 h 734959"/>
              <a:gd name="connsiteX1" fmla="*/ 1921150 w 9393008"/>
              <a:gd name="connsiteY1" fmla="*/ 193410 h 734959"/>
              <a:gd name="connsiteX2" fmla="*/ 2965534 w 9393008"/>
              <a:gd name="connsiteY2" fmla="*/ 238540 h 734959"/>
              <a:gd name="connsiteX3" fmla="*/ 3829407 w 9393008"/>
              <a:gd name="connsiteY3" fmla="*/ 199857 h 734959"/>
              <a:gd name="connsiteX4" fmla="*/ 4583684 w 9393008"/>
              <a:gd name="connsiteY4" fmla="*/ 148281 h 734959"/>
              <a:gd name="connsiteX5" fmla="*/ 6124473 w 9393008"/>
              <a:gd name="connsiteY5" fmla="*/ 38682 h 734959"/>
              <a:gd name="connsiteX6" fmla="*/ 7723283 w 9393008"/>
              <a:gd name="connsiteY6" fmla="*/ 0 h 734959"/>
              <a:gd name="connsiteX7" fmla="*/ 9077114 w 9393008"/>
              <a:gd name="connsiteY7" fmla="*/ 58023 h 734959"/>
              <a:gd name="connsiteX8" fmla="*/ 9393008 w 9393008"/>
              <a:gd name="connsiteY8" fmla="*/ 90258 h 734959"/>
              <a:gd name="connsiteX9" fmla="*/ 9386561 w 9393008"/>
              <a:gd name="connsiteY9" fmla="*/ 728512 h 734959"/>
              <a:gd name="connsiteX10" fmla="*/ 51574 w 9393008"/>
              <a:gd name="connsiteY10" fmla="*/ 734959 h 734959"/>
              <a:gd name="connsiteX11" fmla="*/ 0 w 9393008"/>
              <a:gd name="connsiteY11" fmla="*/ 58023 h 734959"/>
              <a:gd name="connsiteX0" fmla="*/ 0 w 9393008"/>
              <a:gd name="connsiteY0" fmla="*/ 58023 h 818770"/>
              <a:gd name="connsiteX1" fmla="*/ 1921150 w 9393008"/>
              <a:gd name="connsiteY1" fmla="*/ 193410 h 818770"/>
              <a:gd name="connsiteX2" fmla="*/ 2965534 w 9393008"/>
              <a:gd name="connsiteY2" fmla="*/ 238540 h 818770"/>
              <a:gd name="connsiteX3" fmla="*/ 3829407 w 9393008"/>
              <a:gd name="connsiteY3" fmla="*/ 199857 h 818770"/>
              <a:gd name="connsiteX4" fmla="*/ 4583684 w 9393008"/>
              <a:gd name="connsiteY4" fmla="*/ 148281 h 818770"/>
              <a:gd name="connsiteX5" fmla="*/ 6124473 w 9393008"/>
              <a:gd name="connsiteY5" fmla="*/ 38682 h 818770"/>
              <a:gd name="connsiteX6" fmla="*/ 7723283 w 9393008"/>
              <a:gd name="connsiteY6" fmla="*/ 0 h 818770"/>
              <a:gd name="connsiteX7" fmla="*/ 9077114 w 9393008"/>
              <a:gd name="connsiteY7" fmla="*/ 58023 h 818770"/>
              <a:gd name="connsiteX8" fmla="*/ 9393008 w 9393008"/>
              <a:gd name="connsiteY8" fmla="*/ 90258 h 818770"/>
              <a:gd name="connsiteX9" fmla="*/ 9386561 w 9393008"/>
              <a:gd name="connsiteY9" fmla="*/ 728512 h 818770"/>
              <a:gd name="connsiteX10" fmla="*/ 19340 w 9393008"/>
              <a:gd name="connsiteY10" fmla="*/ 818770 h 818770"/>
              <a:gd name="connsiteX11" fmla="*/ 0 w 9393008"/>
              <a:gd name="connsiteY11" fmla="*/ 58023 h 818770"/>
              <a:gd name="connsiteX0" fmla="*/ 0 w 9393008"/>
              <a:gd name="connsiteY0" fmla="*/ 58023 h 818770"/>
              <a:gd name="connsiteX1" fmla="*/ 1921150 w 9393008"/>
              <a:gd name="connsiteY1" fmla="*/ 193410 h 818770"/>
              <a:gd name="connsiteX2" fmla="*/ 2965534 w 9393008"/>
              <a:gd name="connsiteY2" fmla="*/ 238540 h 818770"/>
              <a:gd name="connsiteX3" fmla="*/ 3829407 w 9393008"/>
              <a:gd name="connsiteY3" fmla="*/ 199857 h 818770"/>
              <a:gd name="connsiteX4" fmla="*/ 4583684 w 9393008"/>
              <a:gd name="connsiteY4" fmla="*/ 148281 h 818770"/>
              <a:gd name="connsiteX5" fmla="*/ 6124473 w 9393008"/>
              <a:gd name="connsiteY5" fmla="*/ 38682 h 818770"/>
              <a:gd name="connsiteX6" fmla="*/ 7723283 w 9393008"/>
              <a:gd name="connsiteY6" fmla="*/ 0 h 818770"/>
              <a:gd name="connsiteX7" fmla="*/ 9077114 w 9393008"/>
              <a:gd name="connsiteY7" fmla="*/ 58023 h 818770"/>
              <a:gd name="connsiteX8" fmla="*/ 9393008 w 9393008"/>
              <a:gd name="connsiteY8" fmla="*/ 90258 h 818770"/>
              <a:gd name="connsiteX9" fmla="*/ 9386561 w 9393008"/>
              <a:gd name="connsiteY9" fmla="*/ 728512 h 818770"/>
              <a:gd name="connsiteX10" fmla="*/ 19340 w 9393008"/>
              <a:gd name="connsiteY10" fmla="*/ 818770 h 818770"/>
              <a:gd name="connsiteX11" fmla="*/ 0 w 9393008"/>
              <a:gd name="connsiteY11" fmla="*/ 58023 h 818770"/>
              <a:gd name="connsiteX0" fmla="*/ 0 w 9393008"/>
              <a:gd name="connsiteY0" fmla="*/ 58023 h 838111"/>
              <a:gd name="connsiteX1" fmla="*/ 1921150 w 9393008"/>
              <a:gd name="connsiteY1" fmla="*/ 193410 h 838111"/>
              <a:gd name="connsiteX2" fmla="*/ 2965534 w 9393008"/>
              <a:gd name="connsiteY2" fmla="*/ 238540 h 838111"/>
              <a:gd name="connsiteX3" fmla="*/ 3829407 w 9393008"/>
              <a:gd name="connsiteY3" fmla="*/ 199857 h 838111"/>
              <a:gd name="connsiteX4" fmla="*/ 4583684 w 9393008"/>
              <a:gd name="connsiteY4" fmla="*/ 148281 h 838111"/>
              <a:gd name="connsiteX5" fmla="*/ 6124473 w 9393008"/>
              <a:gd name="connsiteY5" fmla="*/ 38682 h 838111"/>
              <a:gd name="connsiteX6" fmla="*/ 7723283 w 9393008"/>
              <a:gd name="connsiteY6" fmla="*/ 0 h 838111"/>
              <a:gd name="connsiteX7" fmla="*/ 9077114 w 9393008"/>
              <a:gd name="connsiteY7" fmla="*/ 58023 h 838111"/>
              <a:gd name="connsiteX8" fmla="*/ 9393008 w 9393008"/>
              <a:gd name="connsiteY8" fmla="*/ 90258 h 838111"/>
              <a:gd name="connsiteX9" fmla="*/ 9386561 w 9393008"/>
              <a:gd name="connsiteY9" fmla="*/ 838111 h 838111"/>
              <a:gd name="connsiteX10" fmla="*/ 19340 w 9393008"/>
              <a:gd name="connsiteY10" fmla="*/ 818770 h 838111"/>
              <a:gd name="connsiteX11" fmla="*/ 0 w 9393008"/>
              <a:gd name="connsiteY11" fmla="*/ 58023 h 83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393008" h="838111">
                <a:moveTo>
                  <a:pt x="0" y="58023"/>
                </a:moveTo>
                <a:lnTo>
                  <a:pt x="1921150" y="193410"/>
                </a:lnTo>
                <a:lnTo>
                  <a:pt x="2965534" y="238540"/>
                </a:lnTo>
                <a:lnTo>
                  <a:pt x="3829407" y="199857"/>
                </a:lnTo>
                <a:lnTo>
                  <a:pt x="4583684" y="148281"/>
                </a:lnTo>
                <a:lnTo>
                  <a:pt x="6124473" y="38682"/>
                </a:lnTo>
                <a:lnTo>
                  <a:pt x="7723283" y="0"/>
                </a:lnTo>
                <a:lnTo>
                  <a:pt x="9077114" y="58023"/>
                </a:lnTo>
                <a:lnTo>
                  <a:pt x="9393008" y="90258"/>
                </a:lnTo>
                <a:lnTo>
                  <a:pt x="9386561" y="838111"/>
                </a:lnTo>
                <a:lnTo>
                  <a:pt x="19340" y="818770"/>
                </a:lnTo>
                <a:lnTo>
                  <a:pt x="0" y="58023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597" y="6429398"/>
            <a:ext cx="335026" cy="335026"/>
          </a:xfrm>
          <a:prstGeom prst="rect">
            <a:avLst/>
          </a:prstGeom>
        </p:spPr>
      </p:pic>
      <p:pic>
        <p:nvPicPr>
          <p:cNvPr id="12" name="Picture 11" descr="Curves_orange_blue.png"/>
          <p:cNvPicPr>
            <a:picLocks noChangeAspect="1"/>
          </p:cNvPicPr>
          <p:nvPr/>
        </p:nvPicPr>
        <p:blipFill>
          <a:blip r:embed="rId10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2031"/>
            <a:ext cx="9144000" cy="482203"/>
          </a:xfrm>
          <a:prstGeom prst="rect">
            <a:avLst/>
          </a:prstGeom>
        </p:spPr>
      </p:pic>
      <p:pic>
        <p:nvPicPr>
          <p:cNvPr id="14" name="Picture 13" descr="NRAO_Logo_White.ai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721" y="6322504"/>
            <a:ext cx="430240" cy="556781"/>
          </a:xfrm>
          <a:prstGeom prst="rect">
            <a:avLst/>
          </a:prstGeom>
        </p:spPr>
      </p:pic>
      <p:sp>
        <p:nvSpPr>
          <p:cNvPr id="15" name="Subtitle 2"/>
          <p:cNvSpPr txBox="1">
            <a:spLocks/>
          </p:cNvSpPr>
          <p:nvPr/>
        </p:nvSpPr>
        <p:spPr>
          <a:xfrm>
            <a:off x="211671" y="6510864"/>
            <a:ext cx="3769084" cy="21744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372DE0E-017C-6047-AB40-14FA8E408B1F}" type="slidenum">
              <a:rPr lang="en-US" sz="1200" smtClean="0">
                <a:solidFill>
                  <a:schemeClr val="bg1"/>
                </a:solidFill>
                <a:latin typeface="Gill Sans Light"/>
                <a:cs typeface="Gill Sans Light"/>
              </a:rPr>
              <a:pPr algn="l"/>
              <a:t>‹#›</a:t>
            </a:fld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  <a:latin typeface="Gill Sans Light"/>
              <a:cs typeface="Gill Sans Light"/>
            </a:endParaRPr>
          </a:p>
        </p:txBody>
      </p:sp>
      <p:sp>
        <p:nvSpPr>
          <p:cNvPr id="16" name="Footer Placeholder 1"/>
          <p:cNvSpPr txBox="1">
            <a:spLocks/>
          </p:cNvSpPr>
          <p:nvPr/>
        </p:nvSpPr>
        <p:spPr>
          <a:xfrm>
            <a:off x="1733266" y="6405805"/>
            <a:ext cx="5199797" cy="38221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prstClr val="white"/>
                </a:solidFill>
                <a:latin typeface="Gill Sans MT" panose="020B0502020104020203" pitchFamily="34" charset="0"/>
              </a:rPr>
              <a:t>SRDP </a:t>
            </a:r>
            <a:r>
              <a:rPr lang="en-US" sz="1400" b="1" dirty="0" err="1">
                <a:solidFill>
                  <a:prstClr val="white"/>
                </a:solidFill>
                <a:latin typeface="Gill Sans MT" panose="020B0502020104020203" pitchFamily="34" charset="0"/>
              </a:rPr>
              <a:t>CoDR</a:t>
            </a:r>
            <a:r>
              <a:rPr lang="en-US" sz="1400" b="1" dirty="0">
                <a:solidFill>
                  <a:prstClr val="white"/>
                </a:solidFill>
                <a:latin typeface="Gill Sans MT" panose="020B0502020104020203" pitchFamily="34" charset="0"/>
              </a:rPr>
              <a:t> – May 10-11, 2018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003" y="6457098"/>
            <a:ext cx="512210" cy="30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874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3" r:id="rId4"/>
    <p:sldLayoutId id="2147483665" r:id="rId5"/>
    <p:sldLayoutId id="2147483667" r:id="rId6"/>
    <p:sldLayoutId id="2147483668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33437" y="4624553"/>
            <a:ext cx="7298191" cy="1042404"/>
          </a:xfrm>
        </p:spPr>
        <p:txBody>
          <a:bodyPr/>
          <a:lstStyle/>
          <a:p>
            <a:r>
              <a:rPr lang="en-US" dirty="0"/>
              <a:t>Science Ready Data Products -</a:t>
            </a:r>
            <a:r>
              <a:rPr lang="en-US" dirty="0" err="1"/>
              <a:t>CoDR</a:t>
            </a:r>
            <a:endParaRPr lang="en-US" dirty="0"/>
          </a:p>
          <a:p>
            <a:r>
              <a:rPr lang="en-US" dirty="0"/>
              <a:t>Implementation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33438" y="6051625"/>
            <a:ext cx="7110412" cy="628231"/>
          </a:xfrm>
        </p:spPr>
        <p:txBody>
          <a:bodyPr/>
          <a:lstStyle/>
          <a:p>
            <a:r>
              <a:rPr lang="en-US" dirty="0"/>
              <a:t>Jeff Kern</a:t>
            </a:r>
          </a:p>
        </p:txBody>
      </p:sp>
    </p:spTree>
    <p:extLst>
      <p:ext uri="{BB962C8B-B14F-4D97-AF65-F5344CB8AC3E}">
        <p14:creationId xmlns:p14="http://schemas.microsoft.com/office/powerpoint/2010/main" val="2418952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DMSD Process Background (2)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93370" y="4941321"/>
            <a:ext cx="5036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Time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392" y="958198"/>
            <a:ext cx="6895632" cy="417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202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Development Structure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sz="1600" dirty="0"/>
          </a:p>
          <a:p>
            <a:r>
              <a:rPr lang="en-US" sz="2000" dirty="0"/>
              <a:t>Section 2 – PMD requirements</a:t>
            </a:r>
          </a:p>
          <a:p>
            <a:r>
              <a:rPr lang="en-US" sz="2000" dirty="0"/>
              <a:t>Section 4 – Agile and Rolling Wave</a:t>
            </a:r>
          </a:p>
          <a:p>
            <a:r>
              <a:rPr lang="en-US" sz="2000" dirty="0"/>
              <a:t>Diagram of relationship between SRDP and DMS organizations</a:t>
            </a:r>
          </a:p>
          <a:p>
            <a:endParaRPr lang="en-US" sz="1600" dirty="0"/>
          </a:p>
          <a:p>
            <a:r>
              <a:rPr lang="en-US" sz="1600" dirty="0"/>
              <a:t>PMD reference is to a historical study that helped in establishing the path we are following to better organize development across the DMS groups</a:t>
            </a:r>
          </a:p>
          <a:p>
            <a:r>
              <a:rPr lang="en-US" sz="1600" dirty="0"/>
              <a:t>This is an ongoing effort to standardize as appropriate both within and across the groups</a:t>
            </a:r>
          </a:p>
          <a:p>
            <a:r>
              <a:rPr lang="en-US" sz="1600" dirty="0"/>
              <a:t>SRDP will help drive closer collaboration across DMS to deliver integrated products</a:t>
            </a:r>
          </a:p>
          <a:p>
            <a:r>
              <a:rPr lang="en-US" sz="1600" dirty="0"/>
              <a:t>Sample delivery schedule, groups use appropriate development methodologies to deliver into releases: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973878" y="145743"/>
            <a:ext cx="976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Gill Sans MT" panose="020B0502020104020203" pitchFamily="34" charset="0"/>
              </a:rPr>
              <a:t>SRDP 53</a:t>
            </a:r>
          </a:p>
          <a:p>
            <a:r>
              <a:rPr lang="en-US" sz="1600" dirty="0">
                <a:latin typeface="Gill Sans MT" panose="020B0502020104020203" pitchFamily="34" charset="0"/>
              </a:rPr>
              <a:t>SRDP 27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62A0C7-825E-244B-9230-C944024CBD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8717" y="3971917"/>
            <a:ext cx="5218982" cy="1932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348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Development Structure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SRDP/DMS </a:t>
            </a:r>
            <a:r>
              <a:rPr lang="en-US" sz="2000" dirty="0"/>
              <a:t>Development</a:t>
            </a:r>
            <a:r>
              <a:rPr lang="en-US" sz="2200" dirty="0"/>
              <a:t> Structure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9553" y="914401"/>
            <a:ext cx="3718757" cy="50214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3040" y="2654397"/>
            <a:ext cx="426095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 MT" panose="020B0502020104020203" pitchFamily="34" charset="0"/>
              </a:rPr>
              <a:t>Diagram shows where the responsibilities reside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 MT" panose="020B0502020104020203" pitchFamily="34" charset="0"/>
              </a:rPr>
              <a:t>In practice there will be interaction on many levels across the organizations and with a variety of stakeholders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 MT" panose="020B0502020104020203" pitchFamily="34" charset="0"/>
              </a:rPr>
              <a:t>Escalation path for issues flows along parallel management paths (AD’s) to the Observatory Director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128861" y="216976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Gill Sans MT" panose="020B0502020104020203" pitchFamily="34" charset="0"/>
              </a:rPr>
              <a:t>SRDP 53</a:t>
            </a:r>
          </a:p>
        </p:txBody>
      </p:sp>
    </p:spTree>
    <p:extLst>
      <p:ext uri="{BB962C8B-B14F-4D97-AF65-F5344CB8AC3E}">
        <p14:creationId xmlns:p14="http://schemas.microsoft.com/office/powerpoint/2010/main" val="3396809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9250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40FAB2-1AEB-ED43-B9E5-85110D6423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Risk Management Plan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5B8B2BC-5DFE-1146-BF60-D5F397A9F8E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816D9A"/>
                </a:solidFill>
              </a:rPr>
              <a:t>Concern: I don't see the risk component of rolling wave addressed - there is a risk register, but I don't see a risk management document.</a:t>
            </a:r>
          </a:p>
          <a:p>
            <a:pPr marL="0" indent="0">
              <a:buNone/>
            </a:pPr>
            <a:endParaRPr lang="en-US" dirty="0">
              <a:solidFill>
                <a:srgbClr val="816D9A"/>
              </a:solidFill>
            </a:endParaRPr>
          </a:p>
          <a:p>
            <a:r>
              <a:rPr lang="en-US" dirty="0"/>
              <a:t>We are following NRAOs SOPs</a:t>
            </a:r>
          </a:p>
          <a:p>
            <a:pPr lvl="1"/>
            <a:r>
              <a:rPr lang="en-US" dirty="0"/>
              <a:t>Risk management at the project level is primarily accomplished through prioritization and scope/schedule tradeoff.</a:t>
            </a:r>
          </a:p>
          <a:p>
            <a:pPr lvl="1"/>
            <a:r>
              <a:rPr lang="en-US" dirty="0"/>
              <a:t>Risk that affects project baseline is carried to the observatory risk register and tracked there.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i="1" dirty="0"/>
              <a:t>We see </a:t>
            </a:r>
            <a:r>
              <a:rPr lang="en-US" i="1"/>
              <a:t>rolling wave </a:t>
            </a:r>
            <a:r>
              <a:rPr lang="en-US" i="1" dirty="0"/>
              <a:t>as a  technique for managing the unknowns in the project (and the associated risk).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5D098A-7380-EA48-87E4-50ABBEC56C93}"/>
              </a:ext>
            </a:extLst>
          </p:cNvPr>
          <p:cNvSpPr txBox="1"/>
          <p:nvPr/>
        </p:nvSpPr>
        <p:spPr>
          <a:xfrm>
            <a:off x="7767144" y="252211"/>
            <a:ext cx="1231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Gill Sans MT" panose="020B0502020104020203" pitchFamily="34" charset="0"/>
              </a:rPr>
              <a:t>SRDP-28</a:t>
            </a:r>
          </a:p>
        </p:txBody>
      </p:sp>
    </p:spTree>
    <p:extLst>
      <p:ext uri="{BB962C8B-B14F-4D97-AF65-F5344CB8AC3E}">
        <p14:creationId xmlns:p14="http://schemas.microsoft.com/office/powerpoint/2010/main" val="752515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270AB1A-D0C7-7140-8CBE-552E036014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VLA Calibration Pipeline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D8D7CB-8EA7-0543-A2A9-2B0801C605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3040" y="711200"/>
            <a:ext cx="8636000" cy="555296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816D9A"/>
                </a:solidFill>
              </a:rPr>
              <a:t>Concern: Effort required to advance VLA pipeline state</a:t>
            </a:r>
          </a:p>
          <a:p>
            <a:r>
              <a:rPr lang="en-US" dirty="0"/>
              <a:t>Required Improvements:</a:t>
            </a:r>
          </a:p>
          <a:p>
            <a:pPr lvl="1"/>
            <a:r>
              <a:rPr lang="en-US" dirty="0"/>
              <a:t>Flux bootstrapping:</a:t>
            </a:r>
          </a:p>
          <a:p>
            <a:pPr lvl="2"/>
            <a:r>
              <a:rPr lang="en-US" dirty="0"/>
              <a:t>Solution developed for VLASS, needs generalized for general pipeline.</a:t>
            </a:r>
          </a:p>
          <a:p>
            <a:pPr lvl="1"/>
            <a:r>
              <a:rPr lang="en-US" dirty="0"/>
              <a:t>Sub-optimum for spectral line</a:t>
            </a:r>
          </a:p>
          <a:p>
            <a:r>
              <a:rPr lang="en-US" dirty="0"/>
              <a:t>Need to perform detailed QA on all projects to asses suitability.</a:t>
            </a:r>
          </a:p>
          <a:p>
            <a:r>
              <a:rPr lang="en-US" dirty="0"/>
              <a:t>RFI Issues</a:t>
            </a:r>
          </a:p>
          <a:p>
            <a:pPr lvl="1"/>
            <a:r>
              <a:rPr lang="en-US" dirty="0" err="1"/>
              <a:t>TFCrop</a:t>
            </a:r>
            <a:r>
              <a:rPr lang="en-US" dirty="0"/>
              <a:t> / RFLAG automation</a:t>
            </a:r>
          </a:p>
          <a:p>
            <a:pPr lvl="1"/>
            <a:r>
              <a:rPr lang="en-US" dirty="0"/>
              <a:t>New algorithms from ARDG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Risk</a:t>
            </a:r>
            <a:r>
              <a:rPr lang="en-US" dirty="0">
                <a:solidFill>
                  <a:srgbClr val="816D9A"/>
                </a:solidFill>
              </a:rPr>
              <a:t>: </a:t>
            </a:r>
            <a:r>
              <a:rPr lang="en-US" dirty="0"/>
              <a:t>Staff for the heuristics portion are currently committed to VLASS</a:t>
            </a:r>
          </a:p>
          <a:p>
            <a:pPr marL="0" indent="0">
              <a:buNone/>
            </a:pPr>
            <a:r>
              <a:rPr lang="en-US" b="1" dirty="0"/>
              <a:t>Opportunity</a:t>
            </a:r>
            <a:r>
              <a:rPr lang="en-US" dirty="0"/>
              <a:t>:  VLASS experience folds back into the pipeline design </a:t>
            </a:r>
          </a:p>
          <a:p>
            <a:pPr lvl="1"/>
            <a:r>
              <a:rPr lang="en-US" dirty="0"/>
              <a:t>Flux Bootstrapping</a:t>
            </a:r>
          </a:p>
          <a:p>
            <a:pPr lvl="1"/>
            <a:r>
              <a:rPr lang="en-US" dirty="0"/>
              <a:t>RFI induced compression mitigation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44B914-98B2-6940-907A-811DA7283838}"/>
              </a:ext>
            </a:extLst>
          </p:cNvPr>
          <p:cNvSpPr txBox="1"/>
          <p:nvPr/>
        </p:nvSpPr>
        <p:spPr>
          <a:xfrm>
            <a:off x="6997700" y="164320"/>
            <a:ext cx="2011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Gill Sans MT" panose="020B0502020104020203" pitchFamily="34" charset="0"/>
              </a:rPr>
              <a:t>SRDP-74</a:t>
            </a:r>
          </a:p>
        </p:txBody>
      </p:sp>
    </p:spTree>
    <p:extLst>
      <p:ext uri="{BB962C8B-B14F-4D97-AF65-F5344CB8AC3E}">
        <p14:creationId xmlns:p14="http://schemas.microsoft.com/office/powerpoint/2010/main" val="1114586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7D44EF6-40CE-C941-A186-7EE21668C789}"/>
              </a:ext>
            </a:extLst>
          </p:cNvPr>
          <p:cNvSpPr/>
          <p:nvPr/>
        </p:nvSpPr>
        <p:spPr>
          <a:xfrm>
            <a:off x="5359612" y="837628"/>
            <a:ext cx="3526596" cy="3614863"/>
          </a:xfrm>
          <a:prstGeom prst="roundRect">
            <a:avLst>
              <a:gd name="adj" fmla="val 11482"/>
            </a:avLst>
          </a:prstGeom>
          <a:solidFill>
            <a:srgbClr val="07008D"/>
          </a:solidFill>
          <a:ln w="57150">
            <a:solidFill>
              <a:srgbClr val="735D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541299E-5B1C-E545-9C77-CA90EF25CE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Development Roadmap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FA4974-7BA5-C94C-B828-891F7ECC2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Early-Project (2018-2019.5)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D63F40DF-D489-FA43-8B03-6A092486A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VLA Science quality Calibration</a:t>
            </a:r>
          </a:p>
          <a:p>
            <a:pPr lvl="1"/>
            <a:r>
              <a:rPr lang="en-US" dirty="0"/>
              <a:t>Pipeline Improvements</a:t>
            </a:r>
          </a:p>
          <a:p>
            <a:pPr lvl="1"/>
            <a:r>
              <a:rPr lang="en-US" dirty="0"/>
              <a:t>Process changes</a:t>
            </a:r>
          </a:p>
          <a:p>
            <a:r>
              <a:rPr lang="en-US" dirty="0"/>
              <a:t>Large Project Ingest</a:t>
            </a:r>
          </a:p>
          <a:p>
            <a:r>
              <a:rPr lang="en-US" dirty="0"/>
              <a:t>Input to PST/OPT rework</a:t>
            </a:r>
          </a:p>
          <a:p>
            <a:r>
              <a:rPr lang="en-US" dirty="0"/>
              <a:t>QA Definition and Improvement</a:t>
            </a:r>
          </a:p>
          <a:p>
            <a:r>
              <a:rPr lang="en-US" dirty="0"/>
              <a:t>Infrastructure and Archive Interface</a:t>
            </a:r>
          </a:p>
          <a:p>
            <a:pPr lvl="1"/>
            <a:r>
              <a:rPr lang="en-US" dirty="0"/>
              <a:t>Restore Capability</a:t>
            </a:r>
          </a:p>
          <a:p>
            <a:pPr lvl="1"/>
            <a:r>
              <a:rPr lang="en-US" dirty="0"/>
              <a:t>Optimized Imaging (ALMA)</a:t>
            </a:r>
          </a:p>
          <a:p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A90FA19-6C22-3C49-9EDB-371FEC55E68C}"/>
              </a:ext>
            </a:extLst>
          </p:cNvPr>
          <p:cNvSpPr txBox="1"/>
          <p:nvPr/>
        </p:nvSpPr>
        <p:spPr>
          <a:xfrm rot="783129">
            <a:off x="4633984" y="4830938"/>
            <a:ext cx="2979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Lucida Handwriting" panose="03010101010101010101" pitchFamily="66" charset="77"/>
              </a:rPr>
              <a:t>VLASS and ALMA continue to advance pipeline capabilities.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4BD8C2-7C39-D641-97E2-C196DDFABC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468" t="43175" r="29920" b="44603"/>
          <a:stretch/>
        </p:blipFill>
        <p:spPr>
          <a:xfrm>
            <a:off x="5694021" y="1137045"/>
            <a:ext cx="2973954" cy="31284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C970E7-73F1-BB48-9C5D-1EACD010E6D8}"/>
              </a:ext>
            </a:extLst>
          </p:cNvPr>
          <p:cNvSpPr txBox="1"/>
          <p:nvPr/>
        </p:nvSpPr>
        <p:spPr>
          <a:xfrm>
            <a:off x="6997700" y="164320"/>
            <a:ext cx="2011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Gill Sans MT" panose="020B0502020104020203" pitchFamily="34" charset="0"/>
              </a:rPr>
              <a:t>SRDP-74</a:t>
            </a:r>
          </a:p>
          <a:p>
            <a:pPr algn="r"/>
            <a:r>
              <a:rPr lang="en-US" dirty="0">
                <a:latin typeface="Gill Sans MT" panose="020B0502020104020203" pitchFamily="34" charset="0"/>
              </a:rPr>
              <a:t>SRDP-93</a:t>
            </a:r>
          </a:p>
        </p:txBody>
      </p:sp>
    </p:spTree>
    <p:extLst>
      <p:ext uri="{BB962C8B-B14F-4D97-AF65-F5344CB8AC3E}">
        <p14:creationId xmlns:p14="http://schemas.microsoft.com/office/powerpoint/2010/main" val="2800281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269C9F3-896E-CC48-A833-55D4BE4C709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Deployment Roadmap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ECF764-C9A0-E545-85CB-360A64F940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Early-Project (2018-2019.5) Detail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D4ECAFD-54C2-E848-89AC-ACE00F2BAFB0}"/>
              </a:ext>
            </a:extLst>
          </p:cNvPr>
          <p:cNvSpPr txBox="1">
            <a:spLocks/>
          </p:cNvSpPr>
          <p:nvPr/>
        </p:nvSpPr>
        <p:spPr>
          <a:xfrm>
            <a:off x="373040" y="1289368"/>
            <a:ext cx="8636000" cy="461744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Wave 1: Deploy 2019</a:t>
            </a:r>
          </a:p>
          <a:p>
            <a:pPr lvl="1"/>
            <a:r>
              <a:rPr lang="en-US" dirty="0"/>
              <a:t>VLA Calibration Pipeline is available </a:t>
            </a:r>
          </a:p>
          <a:p>
            <a:pPr lvl="2"/>
            <a:r>
              <a:rPr lang="en-US" dirty="0"/>
              <a:t>Consumes most of the DA effort.</a:t>
            </a:r>
          </a:p>
          <a:p>
            <a:pPr lvl="1"/>
            <a:r>
              <a:rPr lang="en-US" dirty="0"/>
              <a:t>VLA and ALMA restore case</a:t>
            </a:r>
          </a:p>
          <a:p>
            <a:pPr lvl="1"/>
            <a:r>
              <a:rPr lang="en-US" dirty="0"/>
              <a:t>Test cases of optimized imaging for ALMA</a:t>
            </a:r>
          </a:p>
          <a:p>
            <a:r>
              <a:rPr lang="en-US" dirty="0"/>
              <a:t>Wave 2: Deploy 2020</a:t>
            </a:r>
          </a:p>
          <a:p>
            <a:pPr lvl="1"/>
            <a:r>
              <a:rPr lang="en-US" dirty="0"/>
              <a:t>More optimized imaging for ALMA</a:t>
            </a:r>
          </a:p>
          <a:p>
            <a:pPr lvl="1"/>
            <a:r>
              <a:rPr lang="en-US" dirty="0"/>
              <a:t>Restore in use for both telescopes</a:t>
            </a:r>
          </a:p>
          <a:p>
            <a:pPr lvl="1"/>
            <a:r>
              <a:rPr lang="en-US" dirty="0"/>
              <a:t>Recalibration starting to turn on</a:t>
            </a:r>
          </a:p>
          <a:p>
            <a:r>
              <a:rPr lang="en-US" dirty="0"/>
              <a:t>Wave 3: Deploy 2021</a:t>
            </a:r>
          </a:p>
          <a:p>
            <a:pPr lvl="1"/>
            <a:r>
              <a:rPr lang="en-US" dirty="0"/>
              <a:t>Optimized imaging for VLA (limited scope)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1CA232-57B6-1A45-B038-47E02B7E7CCC}"/>
              </a:ext>
            </a:extLst>
          </p:cNvPr>
          <p:cNvSpPr txBox="1"/>
          <p:nvPr/>
        </p:nvSpPr>
        <p:spPr>
          <a:xfrm rot="608290">
            <a:off x="6168651" y="1183634"/>
            <a:ext cx="24470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Lucida Handwriting" panose="03010101010101010101" pitchFamily="66" charset="77"/>
              </a:rPr>
              <a:t>Note: Years differ between capability development and deployment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9C529E-4E0D-974D-A256-D79BB3573F77}"/>
              </a:ext>
            </a:extLst>
          </p:cNvPr>
          <p:cNvSpPr txBox="1"/>
          <p:nvPr/>
        </p:nvSpPr>
        <p:spPr>
          <a:xfrm>
            <a:off x="6997700" y="164320"/>
            <a:ext cx="2011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Gill Sans MT" panose="020B0502020104020203" pitchFamily="34" charset="0"/>
              </a:rPr>
              <a:t>SRDP-74</a:t>
            </a:r>
          </a:p>
          <a:p>
            <a:pPr algn="r"/>
            <a:r>
              <a:rPr lang="en-US" dirty="0">
                <a:latin typeface="Gill Sans MT" panose="020B0502020104020203" pitchFamily="34" charset="0"/>
              </a:rPr>
              <a:t>SRDP-93</a:t>
            </a:r>
          </a:p>
        </p:txBody>
      </p:sp>
    </p:spTree>
    <p:extLst>
      <p:ext uri="{BB962C8B-B14F-4D97-AF65-F5344CB8AC3E}">
        <p14:creationId xmlns:p14="http://schemas.microsoft.com/office/powerpoint/2010/main" val="3025400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FAACE51-061E-5546-9C58-E98949EF7DCD}"/>
              </a:ext>
            </a:extLst>
          </p:cNvPr>
          <p:cNvSpPr/>
          <p:nvPr/>
        </p:nvSpPr>
        <p:spPr>
          <a:xfrm>
            <a:off x="5475890" y="2743200"/>
            <a:ext cx="3184634" cy="3149006"/>
          </a:xfrm>
          <a:prstGeom prst="roundRect">
            <a:avLst>
              <a:gd name="adj" fmla="val 11482"/>
            </a:avLst>
          </a:prstGeom>
          <a:solidFill>
            <a:schemeClr val="tx1"/>
          </a:solidFill>
          <a:ln w="57150">
            <a:solidFill>
              <a:srgbClr val="735D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541299E-5B1C-E545-9C77-CA90EF25CE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Development Roadmap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FA4974-7BA5-C94C-B828-891F7ECC2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Mid-Project (2019-2021)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D63F40DF-D489-FA43-8B03-6A092486A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VLA Calibration Pipeline Maturing</a:t>
            </a:r>
          </a:p>
          <a:p>
            <a:pPr lvl="1"/>
            <a:r>
              <a:rPr lang="en-US" dirty="0"/>
              <a:t>More modes and bands</a:t>
            </a:r>
          </a:p>
          <a:p>
            <a:pPr lvl="1"/>
            <a:r>
              <a:rPr lang="en-US" dirty="0"/>
              <a:t>Redesigned PST coming on line with process changes</a:t>
            </a:r>
          </a:p>
          <a:p>
            <a:pPr lvl="2"/>
            <a:r>
              <a:rPr lang="en-US" dirty="0"/>
              <a:t>Beginning of Time Critical Use case</a:t>
            </a:r>
          </a:p>
          <a:p>
            <a:r>
              <a:rPr lang="en-US" dirty="0"/>
              <a:t>Recalibration workflows </a:t>
            </a:r>
          </a:p>
          <a:p>
            <a:r>
              <a:rPr lang="en-US" dirty="0"/>
              <a:t>Begin optimized Imaging for VLA</a:t>
            </a:r>
          </a:p>
          <a:p>
            <a:pPr lvl="1"/>
            <a:r>
              <a:rPr lang="en-US" dirty="0"/>
              <a:t>Significant intervention expected</a:t>
            </a:r>
          </a:p>
          <a:p>
            <a:r>
              <a:rPr lang="en-US" dirty="0"/>
              <a:t>Minting of DOIs for Users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93EB55-3F8D-3D4F-B2D8-EC4BDC22F3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186" t="13990" r="12133" b="17329"/>
          <a:stretch/>
        </p:blipFill>
        <p:spPr>
          <a:xfrm>
            <a:off x="5644056" y="2900855"/>
            <a:ext cx="2837794" cy="28377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823F1E-3A9B-2248-BB63-EFF05BC83371}"/>
              </a:ext>
            </a:extLst>
          </p:cNvPr>
          <p:cNvSpPr txBox="1"/>
          <p:nvPr/>
        </p:nvSpPr>
        <p:spPr>
          <a:xfrm>
            <a:off x="6997700" y="164320"/>
            <a:ext cx="2011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Gill Sans MT" panose="020B0502020104020203" pitchFamily="34" charset="0"/>
              </a:rPr>
              <a:t>SRDP-74</a:t>
            </a:r>
          </a:p>
          <a:p>
            <a:pPr algn="r"/>
            <a:r>
              <a:rPr lang="en-US" dirty="0">
                <a:latin typeface="Gill Sans MT" panose="020B0502020104020203" pitchFamily="34" charset="0"/>
              </a:rPr>
              <a:t>SRDP-93</a:t>
            </a:r>
          </a:p>
        </p:txBody>
      </p:sp>
    </p:spTree>
    <p:extLst>
      <p:ext uri="{BB962C8B-B14F-4D97-AF65-F5344CB8AC3E}">
        <p14:creationId xmlns:p14="http://schemas.microsoft.com/office/powerpoint/2010/main" val="2224692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2ADCB56-38CF-C540-A617-4E7EFD8F7CF6}"/>
              </a:ext>
            </a:extLst>
          </p:cNvPr>
          <p:cNvSpPr/>
          <p:nvPr/>
        </p:nvSpPr>
        <p:spPr>
          <a:xfrm>
            <a:off x="1523987" y="3124199"/>
            <a:ext cx="3583277" cy="3113315"/>
          </a:xfrm>
          <a:prstGeom prst="roundRect">
            <a:avLst>
              <a:gd name="adj" fmla="val 11482"/>
            </a:avLst>
          </a:prstGeom>
          <a:solidFill>
            <a:srgbClr val="0F00C5"/>
          </a:solidFill>
          <a:ln w="57150">
            <a:solidFill>
              <a:srgbClr val="735D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4A150E2-D4D5-E24B-B0C7-D5ED48C0CD56}"/>
              </a:ext>
            </a:extLst>
          </p:cNvPr>
          <p:cNvSpPr/>
          <p:nvPr/>
        </p:nvSpPr>
        <p:spPr>
          <a:xfrm>
            <a:off x="5441167" y="920302"/>
            <a:ext cx="3567873" cy="3279635"/>
          </a:xfrm>
          <a:prstGeom prst="roundRect">
            <a:avLst>
              <a:gd name="adj" fmla="val 11482"/>
            </a:avLst>
          </a:prstGeom>
          <a:solidFill>
            <a:srgbClr val="0F00C5"/>
          </a:solidFill>
          <a:ln w="57150">
            <a:solidFill>
              <a:srgbClr val="735D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541299E-5B1C-E545-9C77-CA90EF25CE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Development Roadmap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FA4974-7BA5-C94C-B828-891F7ECC2BD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Late-Project (2021-2022)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D63F40DF-D489-FA43-8B03-6A092486A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Standardizing operations</a:t>
            </a:r>
          </a:p>
          <a:p>
            <a:r>
              <a:rPr lang="en-US" dirty="0"/>
              <a:t>Expanded support for Large Projects</a:t>
            </a:r>
          </a:p>
          <a:p>
            <a:r>
              <a:rPr lang="en-US" dirty="0"/>
              <a:t>Standard imaging for VLA</a:t>
            </a:r>
          </a:p>
          <a:p>
            <a:r>
              <a:rPr lang="en-US" dirty="0"/>
              <a:t>Image Combination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0218A1-5977-4E49-8FE5-698B5F85D1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351" t="41071" r="38988" b="29961"/>
          <a:stretch/>
        </p:blipFill>
        <p:spPr>
          <a:xfrm>
            <a:off x="5635789" y="1173484"/>
            <a:ext cx="3178628" cy="29187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B7A6B2-7359-A54B-832E-016ABC6A7A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396" t="38829" r="40753" b="31780"/>
          <a:stretch/>
        </p:blipFill>
        <p:spPr>
          <a:xfrm>
            <a:off x="1728714" y="3285909"/>
            <a:ext cx="3178628" cy="2819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3A059F1-3835-AE48-A307-C48B595BBBCB}"/>
              </a:ext>
            </a:extLst>
          </p:cNvPr>
          <p:cNvSpPr txBox="1"/>
          <p:nvPr/>
        </p:nvSpPr>
        <p:spPr>
          <a:xfrm>
            <a:off x="6997700" y="164320"/>
            <a:ext cx="2011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Gill Sans MT" panose="020B0502020104020203" pitchFamily="34" charset="0"/>
              </a:rPr>
              <a:t>SRDP-74</a:t>
            </a:r>
          </a:p>
          <a:p>
            <a:pPr algn="r"/>
            <a:r>
              <a:rPr lang="en-US" dirty="0">
                <a:latin typeface="Gill Sans MT" panose="020B0502020104020203" pitchFamily="34" charset="0"/>
              </a:rPr>
              <a:t>SRDP-93</a:t>
            </a:r>
          </a:p>
        </p:txBody>
      </p:sp>
    </p:spTree>
    <p:extLst>
      <p:ext uri="{BB962C8B-B14F-4D97-AF65-F5344CB8AC3E}">
        <p14:creationId xmlns:p14="http://schemas.microsoft.com/office/powerpoint/2010/main" val="3954432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B96F25-16DA-9540-BC5E-1774619750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Online Viewer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13D6AB-75FA-5B4A-90A8-994C7D05801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50208" y="704192"/>
            <a:ext cx="8636000" cy="5202621"/>
          </a:xfrm>
        </p:spPr>
        <p:txBody>
          <a:bodyPr/>
          <a:lstStyle/>
          <a:p>
            <a:r>
              <a:rPr lang="en-US" dirty="0"/>
              <a:t>Producing an online viewer is out of scope for SRDP.</a:t>
            </a:r>
          </a:p>
          <a:p>
            <a:pPr lvl="1"/>
            <a:r>
              <a:rPr lang="en-US" dirty="0"/>
              <a:t>Will need to identify a suitable one to reuse.</a:t>
            </a:r>
          </a:p>
          <a:p>
            <a:endParaRPr lang="en-US" dirty="0"/>
          </a:p>
          <a:p>
            <a:r>
              <a:rPr lang="en-US" dirty="0"/>
              <a:t>CARTA is intended to replace the CASA viewer and be a online cube analysis tool.</a:t>
            </a:r>
          </a:p>
          <a:p>
            <a:pPr lvl="1"/>
            <a:r>
              <a:rPr lang="en-US" dirty="0"/>
              <a:t>Lead development at ASIAA</a:t>
            </a:r>
          </a:p>
          <a:p>
            <a:pPr lvl="1"/>
            <a:r>
              <a:rPr lang="en-US" dirty="0"/>
              <a:t>UI Design led by SKA-South Africa</a:t>
            </a:r>
          </a:p>
          <a:p>
            <a:pPr lvl="1"/>
            <a:r>
              <a:rPr lang="en-US" dirty="0"/>
              <a:t>Target delivery: 6 months</a:t>
            </a:r>
          </a:p>
          <a:p>
            <a:endParaRPr lang="en-US" dirty="0"/>
          </a:p>
          <a:p>
            <a:r>
              <a:rPr lang="en-US" dirty="0"/>
              <a:t>Backup plans: </a:t>
            </a:r>
          </a:p>
          <a:p>
            <a:pPr lvl="1"/>
            <a:r>
              <a:rPr lang="en-US" dirty="0" err="1"/>
              <a:t>Aladin</a:t>
            </a:r>
            <a:r>
              <a:rPr lang="en-US" dirty="0"/>
              <a:t> Lite (but missing spectral access)</a:t>
            </a:r>
          </a:p>
          <a:p>
            <a:pPr lvl="1"/>
            <a:r>
              <a:rPr lang="en-US" dirty="0"/>
              <a:t>?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D4B9A7-ACB9-F041-A602-C8545B2F68ED}"/>
              </a:ext>
            </a:extLst>
          </p:cNvPr>
          <p:cNvSpPr txBox="1"/>
          <p:nvPr/>
        </p:nvSpPr>
        <p:spPr>
          <a:xfrm>
            <a:off x="7777655" y="145743"/>
            <a:ext cx="1231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Gill Sans MT" panose="020B0502020104020203" pitchFamily="34" charset="0"/>
              </a:rPr>
              <a:t>SRDP-104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D9E02F-B752-8540-B9DF-239A4D6A8326}"/>
              </a:ext>
            </a:extLst>
          </p:cNvPr>
          <p:cNvSpPr txBox="1"/>
          <p:nvPr/>
        </p:nvSpPr>
        <p:spPr>
          <a:xfrm rot="608290">
            <a:off x="5268493" y="2770265"/>
            <a:ext cx="24470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Lucida Handwriting" panose="03010101010101010101" pitchFamily="66" charset="77"/>
              </a:rPr>
              <a:t>Added to risk register to track as necessary.</a:t>
            </a:r>
          </a:p>
        </p:txBody>
      </p:sp>
    </p:spTree>
    <p:extLst>
      <p:ext uri="{BB962C8B-B14F-4D97-AF65-F5344CB8AC3E}">
        <p14:creationId xmlns:p14="http://schemas.microsoft.com/office/powerpoint/2010/main" val="2144676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DMSD Process Background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Priority Setting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895" y="1278610"/>
            <a:ext cx="6765010" cy="3990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44744"/>
      </p:ext>
    </p:extLst>
  </p:cSld>
  <p:clrMapOvr>
    <a:masterClrMapping/>
  </p:clrMapOvr>
</p:sld>
</file>

<file path=ppt/theme/theme1.xml><?xml version="1.0" encoding="utf-8"?>
<a:theme xmlns:a="http://schemas.openxmlformats.org/drawingml/2006/main" name="AUIBoard_Oct2015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Gill Sans MT" panose="020B05020201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UIBoard_Mar2018_NRAO_XXX_v2.potx" id="{324494FB-275A-423C-8639-77BC87B79CEF}" vid="{F6B013C2-7053-44F9-B39F-D8CB9CA8642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AUIBoard_Mar2018_NRAO_XXX_v2</Template>
  <TotalTime>6299</TotalTime>
  <Words>613</Words>
  <Application>Microsoft Macintosh PowerPoint</Application>
  <PresentationFormat>On-screen Show (4:3)</PresentationFormat>
  <Paragraphs>122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Gill Sans</vt:lpstr>
      <vt:lpstr>Gill Sans Light</vt:lpstr>
      <vt:lpstr>Gill Sans MT</vt:lpstr>
      <vt:lpstr>Lucida Handwriting</vt:lpstr>
      <vt:lpstr>AUIBoard_Oct2015_template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NRAO</Company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Beasley</dc:creator>
  <cp:lastModifiedBy>Jeff Kern</cp:lastModifiedBy>
  <cp:revision>77</cp:revision>
  <cp:lastPrinted>2014-03-06T23:03:21Z</cp:lastPrinted>
  <dcterms:created xsi:type="dcterms:W3CDTF">2018-03-14T19:38:53Z</dcterms:created>
  <dcterms:modified xsi:type="dcterms:W3CDTF">2018-05-10T17:31:42Z</dcterms:modified>
</cp:coreProperties>
</file>