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64" r:id="rId3"/>
    <p:sldId id="265" r:id="rId4"/>
    <p:sldId id="262" r:id="rId5"/>
    <p:sldId id="266" r:id="rId6"/>
    <p:sldId id="267" r:id="rId7"/>
    <p:sldId id="263" r:id="rId8"/>
    <p:sldId id="288" r:id="rId9"/>
    <p:sldId id="271" r:id="rId10"/>
    <p:sldId id="273" r:id="rId11"/>
    <p:sldId id="274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62">
          <p15:clr>
            <a:srgbClr val="A4A3A4"/>
          </p15:clr>
        </p15:guide>
        <p15:guide id="2" pos="288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6D9A"/>
    <a:srgbClr val="403152"/>
    <a:srgbClr val="4F81BD"/>
    <a:srgbClr val="3366CC"/>
    <a:srgbClr val="000033"/>
    <a:srgbClr val="062458"/>
    <a:srgbClr val="052058"/>
    <a:srgbClr val="11264C"/>
    <a:srgbClr val="64A3F9"/>
    <a:srgbClr val="558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4" autoAdjust="0"/>
    <p:restoredTop sz="94626" autoAdjust="0"/>
  </p:normalViewPr>
  <p:slideViewPr>
    <p:cSldViewPr snapToGrid="0" snapToObjects="1">
      <p:cViewPr varScale="1">
        <p:scale>
          <a:sx n="122" d="100"/>
          <a:sy n="122" d="100"/>
        </p:scale>
        <p:origin x="1256" y="208"/>
      </p:cViewPr>
      <p:guideLst>
        <p:guide orient="horz" pos="4162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72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Unburdened Labor Cost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Project Office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yyyy</c:formatCode>
                <c:ptCount val="7"/>
                <c:pt idx="0">
                  <c:v>43101</c:v>
                </c:pt>
                <c:pt idx="1">
                  <c:v>43466</c:v>
                </c:pt>
                <c:pt idx="2">
                  <c:v>43831</c:v>
                </c:pt>
                <c:pt idx="3">
                  <c:v>44197</c:v>
                </c:pt>
                <c:pt idx="4">
                  <c:v>44562</c:v>
                </c:pt>
                <c:pt idx="5">
                  <c:v>44927</c:v>
                </c:pt>
                <c:pt idx="6">
                  <c:v>45292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176</c:v>
                </c:pt>
                <c:pt idx="1">
                  <c:v>249</c:v>
                </c:pt>
                <c:pt idx="2">
                  <c:v>365</c:v>
                </c:pt>
                <c:pt idx="3">
                  <c:v>365</c:v>
                </c:pt>
                <c:pt idx="4">
                  <c:v>365</c:v>
                </c:pt>
                <c:pt idx="5">
                  <c:v>277</c:v>
                </c:pt>
                <c:pt idx="6">
                  <c:v>189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FA-0941-B4C0-F4CA61DE11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ALMA: Heu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yyyy</c:formatCode>
                <c:ptCount val="7"/>
                <c:pt idx="0">
                  <c:v>43101</c:v>
                </c:pt>
                <c:pt idx="1">
                  <c:v>43466</c:v>
                </c:pt>
                <c:pt idx="2">
                  <c:v>43831</c:v>
                </c:pt>
                <c:pt idx="3">
                  <c:v>44197</c:v>
                </c:pt>
                <c:pt idx="4">
                  <c:v>44562</c:v>
                </c:pt>
                <c:pt idx="5">
                  <c:v>44927</c:v>
                </c:pt>
                <c:pt idx="6">
                  <c:v>45292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102</c:v>
                </c:pt>
                <c:pt idx="1">
                  <c:v>330</c:v>
                </c:pt>
                <c:pt idx="2">
                  <c:v>330</c:v>
                </c:pt>
                <c:pt idx="3">
                  <c:v>330</c:v>
                </c:pt>
                <c:pt idx="4">
                  <c:v>330</c:v>
                </c:pt>
                <c:pt idx="5">
                  <c:v>330</c:v>
                </c:pt>
                <c:pt idx="6">
                  <c:v>330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FA-0941-B4C0-F4CA61DE11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ALMA:Ops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Sheet1!$A$2:$A$8</c:f>
              <c:numCache>
                <c:formatCode>yyyy</c:formatCode>
                <c:ptCount val="7"/>
                <c:pt idx="0">
                  <c:v>43101</c:v>
                </c:pt>
                <c:pt idx="1">
                  <c:v>43466</c:v>
                </c:pt>
                <c:pt idx="2">
                  <c:v>43831</c:v>
                </c:pt>
                <c:pt idx="3">
                  <c:v>44197</c:v>
                </c:pt>
                <c:pt idx="4">
                  <c:v>44562</c:v>
                </c:pt>
                <c:pt idx="5">
                  <c:v>44927</c:v>
                </c:pt>
                <c:pt idx="6">
                  <c:v>45292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209</c:v>
                </c:pt>
                <c:pt idx="1">
                  <c:v>245</c:v>
                </c:pt>
                <c:pt idx="2">
                  <c:v>385</c:v>
                </c:pt>
                <c:pt idx="3">
                  <c:v>189</c:v>
                </c:pt>
                <c:pt idx="4">
                  <c:v>189</c:v>
                </c:pt>
                <c:pt idx="5">
                  <c:v>189</c:v>
                </c:pt>
                <c:pt idx="6">
                  <c:v>189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FA-0941-B4C0-F4CA61DE11F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VLA:Heu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Sheet1!$A$2:$A$8</c:f>
              <c:numCache>
                <c:formatCode>yyyy</c:formatCode>
                <c:ptCount val="7"/>
                <c:pt idx="0">
                  <c:v>43101</c:v>
                </c:pt>
                <c:pt idx="1">
                  <c:v>43466</c:v>
                </c:pt>
                <c:pt idx="2">
                  <c:v>43831</c:v>
                </c:pt>
                <c:pt idx="3">
                  <c:v>44197</c:v>
                </c:pt>
                <c:pt idx="4">
                  <c:v>44562</c:v>
                </c:pt>
                <c:pt idx="5">
                  <c:v>44927</c:v>
                </c:pt>
                <c:pt idx="6">
                  <c:v>45292</c:v>
                </c:pt>
              </c:numCache>
            </c:numRef>
          </c:cat>
          <c:val>
            <c:numRef>
              <c:f>Sheet1!$E$2:$E$8</c:f>
              <c:numCache>
                <c:formatCode>General</c:formatCode>
                <c:ptCount val="7"/>
                <c:pt idx="0">
                  <c:v>0</c:v>
                </c:pt>
                <c:pt idx="1">
                  <c:v>51</c:v>
                </c:pt>
                <c:pt idx="2">
                  <c:v>127</c:v>
                </c:pt>
                <c:pt idx="3">
                  <c:v>127</c:v>
                </c:pt>
                <c:pt idx="4">
                  <c:v>127</c:v>
                </c:pt>
                <c:pt idx="5">
                  <c:v>127</c:v>
                </c:pt>
                <c:pt idx="6">
                  <c:v>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FA-0941-B4C0-F4CA61DE11F5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VLA:Ops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cat>
            <c:numRef>
              <c:f>Sheet1!$A$2:$A$8</c:f>
              <c:numCache>
                <c:formatCode>yyyy</c:formatCode>
                <c:ptCount val="7"/>
                <c:pt idx="0">
                  <c:v>43101</c:v>
                </c:pt>
                <c:pt idx="1">
                  <c:v>43466</c:v>
                </c:pt>
                <c:pt idx="2">
                  <c:v>43831</c:v>
                </c:pt>
                <c:pt idx="3">
                  <c:v>44197</c:v>
                </c:pt>
                <c:pt idx="4">
                  <c:v>44562</c:v>
                </c:pt>
                <c:pt idx="5">
                  <c:v>44927</c:v>
                </c:pt>
                <c:pt idx="6">
                  <c:v>45292</c:v>
                </c:pt>
              </c:numCache>
            </c:numRef>
          </c:cat>
          <c:val>
            <c:numRef>
              <c:f>Sheet1!$F$2:$F$8</c:f>
              <c:numCache>
                <c:formatCode>General</c:formatCode>
                <c:ptCount val="7"/>
                <c:pt idx="0">
                  <c:v>342</c:v>
                </c:pt>
                <c:pt idx="1">
                  <c:v>608</c:v>
                </c:pt>
                <c:pt idx="2">
                  <c:v>437</c:v>
                </c:pt>
                <c:pt idx="3">
                  <c:v>672</c:v>
                </c:pt>
                <c:pt idx="4">
                  <c:v>666</c:v>
                </c:pt>
                <c:pt idx="5">
                  <c:v>684</c:v>
                </c:pt>
                <c:pt idx="6">
                  <c:v>613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FA-0941-B4C0-F4CA61DE11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5752128"/>
        <c:axId val="1275753824"/>
      </c:areaChart>
      <c:dateAx>
        <c:axId val="1275752128"/>
        <c:scaling>
          <c:orientation val="minMax"/>
        </c:scaling>
        <c:delete val="0"/>
        <c:axPos val="b"/>
        <c:numFmt formatCode="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753824"/>
        <c:crosses val="autoZero"/>
        <c:auto val="1"/>
        <c:lblOffset val="100"/>
        <c:baseTimeUnit val="years"/>
      </c:dateAx>
      <c:valAx>
        <c:axId val="1275753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7521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5C6AB9-B7C2-9845-9B8C-7C9CBB50DE08}" type="doc">
      <dgm:prSet loTypeId="urn:microsoft.com/office/officeart/2005/8/layout/funnel1" loCatId="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3C99647-9772-9F44-A8B9-F7EFC838F864}">
      <dgm:prSet phldrT="[Text]"/>
      <dgm:spPr/>
      <dgm:t>
        <a:bodyPr/>
        <a:lstStyle/>
        <a:p>
          <a:r>
            <a:rPr lang="en-US" dirty="0"/>
            <a:t>Capability</a:t>
          </a:r>
        </a:p>
      </dgm:t>
    </dgm:pt>
    <dgm:pt modelId="{E2621653-740F-5342-82B7-430856F0A110}" type="parTrans" cxnId="{4FFB0063-D8BE-FB4D-BFCE-3C61463D5771}">
      <dgm:prSet/>
      <dgm:spPr/>
      <dgm:t>
        <a:bodyPr/>
        <a:lstStyle/>
        <a:p>
          <a:endParaRPr lang="en-US"/>
        </a:p>
      </dgm:t>
    </dgm:pt>
    <dgm:pt modelId="{31D69950-7E39-2444-A690-C86E83FD1C47}" type="sibTrans" cxnId="{4FFB0063-D8BE-FB4D-BFCE-3C61463D5771}">
      <dgm:prSet/>
      <dgm:spPr/>
      <dgm:t>
        <a:bodyPr/>
        <a:lstStyle/>
        <a:p>
          <a:endParaRPr lang="en-US"/>
        </a:p>
      </dgm:t>
    </dgm:pt>
    <dgm:pt modelId="{58ACF0B8-0D9F-DF49-A619-47A4A0EB840F}">
      <dgm:prSet phldrT="[Text]"/>
      <dgm:spPr/>
      <dgm:t>
        <a:bodyPr/>
        <a:lstStyle/>
        <a:p>
          <a:r>
            <a:rPr lang="en-US" dirty="0"/>
            <a:t>Efficiency</a:t>
          </a:r>
        </a:p>
      </dgm:t>
    </dgm:pt>
    <dgm:pt modelId="{A904EE71-55F6-FC47-9C72-1AD86F2B80E7}" type="parTrans" cxnId="{0FD7B016-7FC6-2A49-9B8C-A2574BC86670}">
      <dgm:prSet/>
      <dgm:spPr/>
      <dgm:t>
        <a:bodyPr/>
        <a:lstStyle/>
        <a:p>
          <a:endParaRPr lang="en-US"/>
        </a:p>
      </dgm:t>
    </dgm:pt>
    <dgm:pt modelId="{6AC891DC-29AE-A242-BA85-EE90A5E8241F}" type="sibTrans" cxnId="{0FD7B016-7FC6-2A49-9B8C-A2574BC86670}">
      <dgm:prSet/>
      <dgm:spPr/>
      <dgm:t>
        <a:bodyPr/>
        <a:lstStyle/>
        <a:p>
          <a:endParaRPr lang="en-US"/>
        </a:p>
      </dgm:t>
    </dgm:pt>
    <dgm:pt modelId="{A8F4EC49-8D80-B14C-8071-A5076123D890}">
      <dgm:prSet phldrT="[Text]"/>
      <dgm:spPr/>
      <dgm:t>
        <a:bodyPr/>
        <a:lstStyle/>
        <a:p>
          <a:r>
            <a:rPr lang="en-US" dirty="0"/>
            <a:t>Uptake</a:t>
          </a:r>
        </a:p>
      </dgm:t>
    </dgm:pt>
    <dgm:pt modelId="{5AF4BAF5-6C51-5548-886C-969DBE9E3285}" type="parTrans" cxnId="{325C77D5-A4BB-9C4E-8D7B-C0AA8A9BC39C}">
      <dgm:prSet/>
      <dgm:spPr/>
      <dgm:t>
        <a:bodyPr/>
        <a:lstStyle/>
        <a:p>
          <a:endParaRPr lang="en-US"/>
        </a:p>
      </dgm:t>
    </dgm:pt>
    <dgm:pt modelId="{2FA02A5A-504F-1240-9F44-E65BC5CE836D}" type="sibTrans" cxnId="{325C77D5-A4BB-9C4E-8D7B-C0AA8A9BC39C}">
      <dgm:prSet/>
      <dgm:spPr/>
      <dgm:t>
        <a:bodyPr/>
        <a:lstStyle/>
        <a:p>
          <a:endParaRPr lang="en-US"/>
        </a:p>
      </dgm:t>
    </dgm:pt>
    <dgm:pt modelId="{200B22F2-E2BE-B548-95F8-A92ED5D4F36F}">
      <dgm:prSet phldrT="[Text]"/>
      <dgm:spPr/>
      <dgm:t>
        <a:bodyPr/>
        <a:lstStyle/>
        <a:p>
          <a:r>
            <a:rPr lang="en-US" dirty="0"/>
            <a:t>Operations Plan</a:t>
          </a:r>
        </a:p>
      </dgm:t>
    </dgm:pt>
    <dgm:pt modelId="{7DD7AA19-0A1B-B64B-8AFF-0BA6BAF57F8C}" type="parTrans" cxnId="{A139B9E6-E617-4842-9F3E-4FB5E341E534}">
      <dgm:prSet/>
      <dgm:spPr/>
      <dgm:t>
        <a:bodyPr/>
        <a:lstStyle/>
        <a:p>
          <a:endParaRPr lang="en-US"/>
        </a:p>
      </dgm:t>
    </dgm:pt>
    <dgm:pt modelId="{A0EAA5C7-E5AA-8E4F-8D16-309B0A1CB6FD}" type="sibTrans" cxnId="{A139B9E6-E617-4842-9F3E-4FB5E341E534}">
      <dgm:prSet/>
      <dgm:spPr/>
      <dgm:t>
        <a:bodyPr/>
        <a:lstStyle/>
        <a:p>
          <a:endParaRPr lang="en-US"/>
        </a:p>
      </dgm:t>
    </dgm:pt>
    <dgm:pt modelId="{77F6907D-25AE-7D4F-BC2C-85577AAD7822}" type="pres">
      <dgm:prSet presAssocID="{735C6AB9-B7C2-9845-9B8C-7C9CBB50DE08}" presName="Name0" presStyleCnt="0">
        <dgm:presLayoutVars>
          <dgm:chMax val="4"/>
          <dgm:resizeHandles val="exact"/>
        </dgm:presLayoutVars>
      </dgm:prSet>
      <dgm:spPr/>
    </dgm:pt>
    <dgm:pt modelId="{0F9601C6-DC24-4940-BB37-A0A3A7F991D0}" type="pres">
      <dgm:prSet presAssocID="{735C6AB9-B7C2-9845-9B8C-7C9CBB50DE08}" presName="ellipse" presStyleLbl="trBgShp" presStyleIdx="0" presStyleCnt="1"/>
      <dgm:spPr/>
    </dgm:pt>
    <dgm:pt modelId="{FB252BAA-90D0-1D4C-AF05-16FFC1B9E8E8}" type="pres">
      <dgm:prSet presAssocID="{735C6AB9-B7C2-9845-9B8C-7C9CBB50DE08}" presName="arrow1" presStyleLbl="fgShp" presStyleIdx="0" presStyleCnt="1"/>
      <dgm:spPr/>
    </dgm:pt>
    <dgm:pt modelId="{0914BBA6-85AF-954D-870E-FD06DAAAAE97}" type="pres">
      <dgm:prSet presAssocID="{735C6AB9-B7C2-9845-9B8C-7C9CBB50DE08}" presName="rectangle" presStyleLbl="revTx" presStyleIdx="0" presStyleCnt="1">
        <dgm:presLayoutVars>
          <dgm:bulletEnabled val="1"/>
        </dgm:presLayoutVars>
      </dgm:prSet>
      <dgm:spPr/>
    </dgm:pt>
    <dgm:pt modelId="{D4A1021B-DD06-1441-9AD8-5280450922BD}" type="pres">
      <dgm:prSet presAssocID="{58ACF0B8-0D9F-DF49-A619-47A4A0EB840F}" presName="item1" presStyleLbl="node1" presStyleIdx="0" presStyleCnt="3">
        <dgm:presLayoutVars>
          <dgm:bulletEnabled val="1"/>
        </dgm:presLayoutVars>
      </dgm:prSet>
      <dgm:spPr/>
    </dgm:pt>
    <dgm:pt modelId="{AEACB1FE-EB68-F240-954D-0B4E6B29EEBE}" type="pres">
      <dgm:prSet presAssocID="{A8F4EC49-8D80-B14C-8071-A5076123D890}" presName="item2" presStyleLbl="node1" presStyleIdx="1" presStyleCnt="3">
        <dgm:presLayoutVars>
          <dgm:bulletEnabled val="1"/>
        </dgm:presLayoutVars>
      </dgm:prSet>
      <dgm:spPr/>
    </dgm:pt>
    <dgm:pt modelId="{2527EC00-659F-904A-BC43-093D3A4FB054}" type="pres">
      <dgm:prSet presAssocID="{200B22F2-E2BE-B548-95F8-A92ED5D4F36F}" presName="item3" presStyleLbl="node1" presStyleIdx="2" presStyleCnt="3">
        <dgm:presLayoutVars>
          <dgm:bulletEnabled val="1"/>
        </dgm:presLayoutVars>
      </dgm:prSet>
      <dgm:spPr/>
    </dgm:pt>
    <dgm:pt modelId="{770AB148-6CD7-6549-98D1-721CC8748F46}" type="pres">
      <dgm:prSet presAssocID="{735C6AB9-B7C2-9845-9B8C-7C9CBB50DE08}" presName="funnel" presStyleLbl="trAlignAcc1" presStyleIdx="0" presStyleCnt="1"/>
      <dgm:spPr/>
    </dgm:pt>
  </dgm:ptLst>
  <dgm:cxnLst>
    <dgm:cxn modelId="{0FD7B016-7FC6-2A49-9B8C-A2574BC86670}" srcId="{735C6AB9-B7C2-9845-9B8C-7C9CBB50DE08}" destId="{58ACF0B8-0D9F-DF49-A619-47A4A0EB840F}" srcOrd="1" destOrd="0" parTransId="{A904EE71-55F6-FC47-9C72-1AD86F2B80E7}" sibTransId="{6AC891DC-29AE-A242-BA85-EE90A5E8241F}"/>
    <dgm:cxn modelId="{4FFB0063-D8BE-FB4D-BFCE-3C61463D5771}" srcId="{735C6AB9-B7C2-9845-9B8C-7C9CBB50DE08}" destId="{23C99647-9772-9F44-A8B9-F7EFC838F864}" srcOrd="0" destOrd="0" parTransId="{E2621653-740F-5342-82B7-430856F0A110}" sibTransId="{31D69950-7E39-2444-A690-C86E83FD1C47}"/>
    <dgm:cxn modelId="{183C016B-376E-BC4C-9A80-EA0BCF6D6E94}" type="presOf" srcId="{A8F4EC49-8D80-B14C-8071-A5076123D890}" destId="{D4A1021B-DD06-1441-9AD8-5280450922BD}" srcOrd="0" destOrd="0" presId="urn:microsoft.com/office/officeart/2005/8/layout/funnel1"/>
    <dgm:cxn modelId="{BC342172-674D-CF40-8949-51015B08AD84}" type="presOf" srcId="{23C99647-9772-9F44-A8B9-F7EFC838F864}" destId="{2527EC00-659F-904A-BC43-093D3A4FB054}" srcOrd="0" destOrd="0" presId="urn:microsoft.com/office/officeart/2005/8/layout/funnel1"/>
    <dgm:cxn modelId="{9FF4689B-A0C7-0940-A33D-AAEED323A207}" type="presOf" srcId="{200B22F2-E2BE-B548-95F8-A92ED5D4F36F}" destId="{0914BBA6-85AF-954D-870E-FD06DAAAAE97}" srcOrd="0" destOrd="0" presId="urn:microsoft.com/office/officeart/2005/8/layout/funnel1"/>
    <dgm:cxn modelId="{CC89C1B4-030B-C547-8897-E3A50AD088EB}" type="presOf" srcId="{58ACF0B8-0D9F-DF49-A619-47A4A0EB840F}" destId="{AEACB1FE-EB68-F240-954D-0B4E6B29EEBE}" srcOrd="0" destOrd="0" presId="urn:microsoft.com/office/officeart/2005/8/layout/funnel1"/>
    <dgm:cxn modelId="{325C77D5-A4BB-9C4E-8D7B-C0AA8A9BC39C}" srcId="{735C6AB9-B7C2-9845-9B8C-7C9CBB50DE08}" destId="{A8F4EC49-8D80-B14C-8071-A5076123D890}" srcOrd="2" destOrd="0" parTransId="{5AF4BAF5-6C51-5548-886C-969DBE9E3285}" sibTransId="{2FA02A5A-504F-1240-9F44-E65BC5CE836D}"/>
    <dgm:cxn modelId="{F18525D6-563B-BD4E-8C2B-E145475A8A5F}" type="presOf" srcId="{735C6AB9-B7C2-9845-9B8C-7C9CBB50DE08}" destId="{77F6907D-25AE-7D4F-BC2C-85577AAD7822}" srcOrd="0" destOrd="0" presId="urn:microsoft.com/office/officeart/2005/8/layout/funnel1"/>
    <dgm:cxn modelId="{A139B9E6-E617-4842-9F3E-4FB5E341E534}" srcId="{735C6AB9-B7C2-9845-9B8C-7C9CBB50DE08}" destId="{200B22F2-E2BE-B548-95F8-A92ED5D4F36F}" srcOrd="3" destOrd="0" parTransId="{7DD7AA19-0A1B-B64B-8AFF-0BA6BAF57F8C}" sibTransId="{A0EAA5C7-E5AA-8E4F-8D16-309B0A1CB6FD}"/>
    <dgm:cxn modelId="{A87E1E21-4DAE-FA4D-A56D-801E59ECBE56}" type="presParOf" srcId="{77F6907D-25AE-7D4F-BC2C-85577AAD7822}" destId="{0F9601C6-DC24-4940-BB37-A0A3A7F991D0}" srcOrd="0" destOrd="0" presId="urn:microsoft.com/office/officeart/2005/8/layout/funnel1"/>
    <dgm:cxn modelId="{E6252738-B408-1F40-B6B9-6460B8E653EB}" type="presParOf" srcId="{77F6907D-25AE-7D4F-BC2C-85577AAD7822}" destId="{FB252BAA-90D0-1D4C-AF05-16FFC1B9E8E8}" srcOrd="1" destOrd="0" presId="urn:microsoft.com/office/officeart/2005/8/layout/funnel1"/>
    <dgm:cxn modelId="{4CD62068-DB61-DF4E-92EB-EB29C8032C67}" type="presParOf" srcId="{77F6907D-25AE-7D4F-BC2C-85577AAD7822}" destId="{0914BBA6-85AF-954D-870E-FD06DAAAAE97}" srcOrd="2" destOrd="0" presId="urn:microsoft.com/office/officeart/2005/8/layout/funnel1"/>
    <dgm:cxn modelId="{43957E1F-33C1-DE4B-A2F5-011EA7610A3A}" type="presParOf" srcId="{77F6907D-25AE-7D4F-BC2C-85577AAD7822}" destId="{D4A1021B-DD06-1441-9AD8-5280450922BD}" srcOrd="3" destOrd="0" presId="urn:microsoft.com/office/officeart/2005/8/layout/funnel1"/>
    <dgm:cxn modelId="{9EBE58E7-3ACB-1149-A119-372CEC1B8A0D}" type="presParOf" srcId="{77F6907D-25AE-7D4F-BC2C-85577AAD7822}" destId="{AEACB1FE-EB68-F240-954D-0B4E6B29EEBE}" srcOrd="4" destOrd="0" presId="urn:microsoft.com/office/officeart/2005/8/layout/funnel1"/>
    <dgm:cxn modelId="{A804E98B-2E4C-2143-A6FD-E5476E1E7EAF}" type="presParOf" srcId="{77F6907D-25AE-7D4F-BC2C-85577AAD7822}" destId="{2527EC00-659F-904A-BC43-093D3A4FB054}" srcOrd="5" destOrd="0" presId="urn:microsoft.com/office/officeart/2005/8/layout/funnel1"/>
    <dgm:cxn modelId="{8E257F47-14B7-A44E-9C61-84A1036D1E65}" type="presParOf" srcId="{77F6907D-25AE-7D4F-BC2C-85577AAD7822}" destId="{770AB148-6CD7-6549-98D1-721CC8748F4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9601C6-DC24-4940-BB37-A0A3A7F991D0}">
      <dsp:nvSpPr>
        <dsp:cNvPr id="0" name=""/>
        <dsp:cNvSpPr/>
      </dsp:nvSpPr>
      <dsp:spPr>
        <a:xfrm>
          <a:off x="697508" y="744780"/>
          <a:ext cx="2548969" cy="885223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252BAA-90D0-1D4C-AF05-16FFC1B9E8E8}">
      <dsp:nvSpPr>
        <dsp:cNvPr id="0" name=""/>
        <dsp:cNvSpPr/>
      </dsp:nvSpPr>
      <dsp:spPr>
        <a:xfrm>
          <a:off x="1728951" y="2912392"/>
          <a:ext cx="493986" cy="316151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14BBA6-85AF-954D-870E-FD06DAAAAE97}">
      <dsp:nvSpPr>
        <dsp:cNvPr id="0" name=""/>
        <dsp:cNvSpPr/>
      </dsp:nvSpPr>
      <dsp:spPr>
        <a:xfrm>
          <a:off x="790377" y="3165313"/>
          <a:ext cx="2371134" cy="59278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Operations Plan</a:t>
          </a:r>
        </a:p>
      </dsp:txBody>
      <dsp:txXfrm>
        <a:off x="790377" y="3165313"/>
        <a:ext cx="2371134" cy="592783"/>
      </dsp:txXfrm>
    </dsp:sp>
    <dsp:sp modelId="{D4A1021B-DD06-1441-9AD8-5280450922BD}">
      <dsp:nvSpPr>
        <dsp:cNvPr id="0" name=""/>
        <dsp:cNvSpPr/>
      </dsp:nvSpPr>
      <dsp:spPr>
        <a:xfrm>
          <a:off x="1624226" y="1698371"/>
          <a:ext cx="889175" cy="88917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Uptake</a:t>
          </a:r>
        </a:p>
      </dsp:txBody>
      <dsp:txXfrm>
        <a:off x="1754443" y="1828588"/>
        <a:ext cx="628741" cy="628741"/>
      </dsp:txXfrm>
    </dsp:sp>
    <dsp:sp modelId="{AEACB1FE-EB68-F240-954D-0B4E6B29EEBE}">
      <dsp:nvSpPr>
        <dsp:cNvPr id="0" name=""/>
        <dsp:cNvSpPr/>
      </dsp:nvSpPr>
      <dsp:spPr>
        <a:xfrm>
          <a:off x="987972" y="1031292"/>
          <a:ext cx="889175" cy="889175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Efficiency</a:t>
          </a:r>
        </a:p>
      </dsp:txBody>
      <dsp:txXfrm>
        <a:off x="1118189" y="1161509"/>
        <a:ext cx="628741" cy="628741"/>
      </dsp:txXfrm>
    </dsp:sp>
    <dsp:sp modelId="{2527EC00-659F-904A-BC43-093D3A4FB054}">
      <dsp:nvSpPr>
        <dsp:cNvPr id="0" name=""/>
        <dsp:cNvSpPr/>
      </dsp:nvSpPr>
      <dsp:spPr>
        <a:xfrm>
          <a:off x="1896907" y="816309"/>
          <a:ext cx="889175" cy="889175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Capability</a:t>
          </a:r>
        </a:p>
      </dsp:txBody>
      <dsp:txXfrm>
        <a:off x="2027124" y="946526"/>
        <a:ext cx="628741" cy="628741"/>
      </dsp:txXfrm>
    </dsp:sp>
    <dsp:sp modelId="{770AB148-6CD7-6549-98D1-721CC8748F46}">
      <dsp:nvSpPr>
        <dsp:cNvPr id="0" name=""/>
        <dsp:cNvSpPr/>
      </dsp:nvSpPr>
      <dsp:spPr>
        <a:xfrm>
          <a:off x="592783" y="636103"/>
          <a:ext cx="2766323" cy="221305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AF8F9-169D-44DB-85CA-273403A7B9DE}" type="datetimeFigureOut">
              <a:rPr lang="en-US" smtClean="0"/>
              <a:t>5/10/18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8C562-8B63-4E12-9383-291BCD3F6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70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Estimation</a:t>
            </a:r>
            <a:r>
              <a:rPr lang="en-US" baseline="0" dirty="0"/>
              <a:t> examples:</a:t>
            </a:r>
          </a:p>
          <a:p>
            <a:endParaRPr lang="en-US" baseline="0" dirty="0"/>
          </a:p>
          <a:p>
            <a:r>
              <a:rPr lang="en-US" baseline="0" dirty="0"/>
              <a:t>CASA – implementation of heuristics, and software infrastructure to support that</a:t>
            </a:r>
          </a:p>
          <a:p>
            <a:r>
              <a:rPr lang="en-US" baseline="0" dirty="0"/>
              <a:t>	-&gt; similar to ALMA calibration and imaging</a:t>
            </a:r>
          </a:p>
          <a:p>
            <a:r>
              <a:rPr lang="en-US" baseline="0" dirty="0"/>
              <a:t>SSA – extend the archive, workflow manager, reprocessing</a:t>
            </a:r>
          </a:p>
          <a:p>
            <a:r>
              <a:rPr lang="en-US" baseline="0" dirty="0"/>
              <a:t>	-&gt; similar to the new archive development and corresponding tasks in VLASS</a:t>
            </a:r>
          </a:p>
          <a:p>
            <a:endParaRPr lang="en-US" baseline="0" dirty="0"/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8C562-8B63-4E12-9383-291BCD3F64F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950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Her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A5E4BC-80B7-204C-9BEE-18E8D0EA7079}"/>
              </a:ext>
            </a:extLst>
          </p:cNvPr>
          <p:cNvSpPr/>
          <p:nvPr userDrawn="1"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rgbClr val="00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003" y="6457098"/>
            <a:ext cx="512210" cy="307326"/>
          </a:xfrm>
          <a:prstGeom prst="rect">
            <a:avLst/>
          </a:prstGeom>
        </p:spPr>
      </p:pic>
      <p:sp>
        <p:nvSpPr>
          <p:cNvPr id="11" name="Freeform 10"/>
          <p:cNvSpPr/>
          <p:nvPr userDrawn="1"/>
        </p:nvSpPr>
        <p:spPr>
          <a:xfrm>
            <a:off x="-124504" y="4230440"/>
            <a:ext cx="9393008" cy="2873033"/>
          </a:xfrm>
          <a:custGeom>
            <a:avLst/>
            <a:gdLst>
              <a:gd name="connsiteX0" fmla="*/ 0 w 9393008"/>
              <a:gd name="connsiteY0" fmla="*/ 58023 h 734959"/>
              <a:gd name="connsiteX1" fmla="*/ 1921150 w 9393008"/>
              <a:gd name="connsiteY1" fmla="*/ 193410 h 734959"/>
              <a:gd name="connsiteX2" fmla="*/ 2965534 w 9393008"/>
              <a:gd name="connsiteY2" fmla="*/ 238540 h 734959"/>
              <a:gd name="connsiteX3" fmla="*/ 3829407 w 9393008"/>
              <a:gd name="connsiteY3" fmla="*/ 199857 h 734959"/>
              <a:gd name="connsiteX4" fmla="*/ 4583684 w 9393008"/>
              <a:gd name="connsiteY4" fmla="*/ 148281 h 734959"/>
              <a:gd name="connsiteX5" fmla="*/ 6124473 w 9393008"/>
              <a:gd name="connsiteY5" fmla="*/ 38682 h 734959"/>
              <a:gd name="connsiteX6" fmla="*/ 7723283 w 9393008"/>
              <a:gd name="connsiteY6" fmla="*/ 0 h 734959"/>
              <a:gd name="connsiteX7" fmla="*/ 9077114 w 9393008"/>
              <a:gd name="connsiteY7" fmla="*/ 58023 h 734959"/>
              <a:gd name="connsiteX8" fmla="*/ 9393008 w 9393008"/>
              <a:gd name="connsiteY8" fmla="*/ 90258 h 734959"/>
              <a:gd name="connsiteX9" fmla="*/ 9386561 w 9393008"/>
              <a:gd name="connsiteY9" fmla="*/ 728512 h 734959"/>
              <a:gd name="connsiteX10" fmla="*/ 51574 w 9393008"/>
              <a:gd name="connsiteY10" fmla="*/ 734959 h 734959"/>
              <a:gd name="connsiteX11" fmla="*/ 0 w 9393008"/>
              <a:gd name="connsiteY11" fmla="*/ 58023 h 734959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38111"/>
              <a:gd name="connsiteX1" fmla="*/ 1921150 w 9393008"/>
              <a:gd name="connsiteY1" fmla="*/ 193410 h 838111"/>
              <a:gd name="connsiteX2" fmla="*/ 2965534 w 9393008"/>
              <a:gd name="connsiteY2" fmla="*/ 238540 h 838111"/>
              <a:gd name="connsiteX3" fmla="*/ 3829407 w 9393008"/>
              <a:gd name="connsiteY3" fmla="*/ 199857 h 838111"/>
              <a:gd name="connsiteX4" fmla="*/ 4583684 w 9393008"/>
              <a:gd name="connsiteY4" fmla="*/ 148281 h 838111"/>
              <a:gd name="connsiteX5" fmla="*/ 6124473 w 9393008"/>
              <a:gd name="connsiteY5" fmla="*/ 38682 h 838111"/>
              <a:gd name="connsiteX6" fmla="*/ 7723283 w 9393008"/>
              <a:gd name="connsiteY6" fmla="*/ 0 h 838111"/>
              <a:gd name="connsiteX7" fmla="*/ 9077114 w 9393008"/>
              <a:gd name="connsiteY7" fmla="*/ 58023 h 838111"/>
              <a:gd name="connsiteX8" fmla="*/ 9393008 w 9393008"/>
              <a:gd name="connsiteY8" fmla="*/ 90258 h 838111"/>
              <a:gd name="connsiteX9" fmla="*/ 9386561 w 9393008"/>
              <a:gd name="connsiteY9" fmla="*/ 838111 h 838111"/>
              <a:gd name="connsiteX10" fmla="*/ 19340 w 9393008"/>
              <a:gd name="connsiteY10" fmla="*/ 818770 h 838111"/>
              <a:gd name="connsiteX11" fmla="*/ 0 w 9393008"/>
              <a:gd name="connsiteY11" fmla="*/ 58023 h 8381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86561 w 9393008"/>
              <a:gd name="connsiteY9" fmla="*/ 838111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54164 w 9393008"/>
              <a:gd name="connsiteY9" fmla="*/ 3741037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54164 w 9393008"/>
              <a:gd name="connsiteY9" fmla="*/ 3838233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38236"/>
              <a:gd name="connsiteX1" fmla="*/ 1921150 w 9393008"/>
              <a:gd name="connsiteY1" fmla="*/ 193410 h 3838236"/>
              <a:gd name="connsiteX2" fmla="*/ 2965534 w 9393008"/>
              <a:gd name="connsiteY2" fmla="*/ 238540 h 3838236"/>
              <a:gd name="connsiteX3" fmla="*/ 3829407 w 9393008"/>
              <a:gd name="connsiteY3" fmla="*/ 199857 h 3838236"/>
              <a:gd name="connsiteX4" fmla="*/ 4583684 w 9393008"/>
              <a:gd name="connsiteY4" fmla="*/ 148281 h 3838236"/>
              <a:gd name="connsiteX5" fmla="*/ 6124473 w 9393008"/>
              <a:gd name="connsiteY5" fmla="*/ 38682 h 3838236"/>
              <a:gd name="connsiteX6" fmla="*/ 7723283 w 9393008"/>
              <a:gd name="connsiteY6" fmla="*/ 0 h 3838236"/>
              <a:gd name="connsiteX7" fmla="*/ 9077114 w 9393008"/>
              <a:gd name="connsiteY7" fmla="*/ 58023 h 3838236"/>
              <a:gd name="connsiteX8" fmla="*/ 9393008 w 9393008"/>
              <a:gd name="connsiteY8" fmla="*/ 90258 h 3838236"/>
              <a:gd name="connsiteX9" fmla="*/ 9354164 w 9393008"/>
              <a:gd name="connsiteY9" fmla="*/ 3838233 h 3838236"/>
              <a:gd name="connsiteX10" fmla="*/ 6640 w 9393008"/>
              <a:gd name="connsiteY10" fmla="*/ 2841511 h 3838236"/>
              <a:gd name="connsiteX11" fmla="*/ 0 w 9393008"/>
              <a:gd name="connsiteY11" fmla="*/ 58023 h 3838236"/>
              <a:gd name="connsiteX0" fmla="*/ 0 w 9393008"/>
              <a:gd name="connsiteY0" fmla="*/ 58023 h 2873033"/>
              <a:gd name="connsiteX1" fmla="*/ 1921150 w 9393008"/>
              <a:gd name="connsiteY1" fmla="*/ 193410 h 2873033"/>
              <a:gd name="connsiteX2" fmla="*/ 2965534 w 9393008"/>
              <a:gd name="connsiteY2" fmla="*/ 238540 h 2873033"/>
              <a:gd name="connsiteX3" fmla="*/ 3829407 w 9393008"/>
              <a:gd name="connsiteY3" fmla="*/ 199857 h 2873033"/>
              <a:gd name="connsiteX4" fmla="*/ 4583684 w 9393008"/>
              <a:gd name="connsiteY4" fmla="*/ 148281 h 2873033"/>
              <a:gd name="connsiteX5" fmla="*/ 6124473 w 9393008"/>
              <a:gd name="connsiteY5" fmla="*/ 38682 h 2873033"/>
              <a:gd name="connsiteX6" fmla="*/ 7723283 w 9393008"/>
              <a:gd name="connsiteY6" fmla="*/ 0 h 2873033"/>
              <a:gd name="connsiteX7" fmla="*/ 9077114 w 9393008"/>
              <a:gd name="connsiteY7" fmla="*/ 58023 h 2873033"/>
              <a:gd name="connsiteX8" fmla="*/ 9393008 w 9393008"/>
              <a:gd name="connsiteY8" fmla="*/ 90258 h 2873033"/>
              <a:gd name="connsiteX9" fmla="*/ 9354164 w 9393008"/>
              <a:gd name="connsiteY9" fmla="*/ 2873033 h 2873033"/>
              <a:gd name="connsiteX10" fmla="*/ 6640 w 9393008"/>
              <a:gd name="connsiteY10" fmla="*/ 2841511 h 2873033"/>
              <a:gd name="connsiteX11" fmla="*/ 0 w 9393008"/>
              <a:gd name="connsiteY11" fmla="*/ 58023 h 2873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393008" h="2873033">
                <a:moveTo>
                  <a:pt x="0" y="58023"/>
                </a:moveTo>
                <a:lnTo>
                  <a:pt x="1921150" y="193410"/>
                </a:lnTo>
                <a:lnTo>
                  <a:pt x="2965534" y="238540"/>
                </a:lnTo>
                <a:lnTo>
                  <a:pt x="3829407" y="199857"/>
                </a:lnTo>
                <a:lnTo>
                  <a:pt x="4583684" y="148281"/>
                </a:lnTo>
                <a:lnTo>
                  <a:pt x="6124473" y="38682"/>
                </a:lnTo>
                <a:lnTo>
                  <a:pt x="7723283" y="0"/>
                </a:lnTo>
                <a:lnTo>
                  <a:pt x="9077114" y="58023"/>
                </a:lnTo>
                <a:lnTo>
                  <a:pt x="9393008" y="90258"/>
                </a:lnTo>
                <a:lnTo>
                  <a:pt x="9354164" y="2873033"/>
                </a:lnTo>
                <a:lnTo>
                  <a:pt x="6640" y="2841511"/>
                </a:lnTo>
                <a:cubicBezTo>
                  <a:pt x="193" y="1579248"/>
                  <a:pt x="6447" y="1320286"/>
                  <a:pt x="0" y="5802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2" name="Picture 11" descr="Curves_orange_blue.png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9797"/>
            <a:ext cx="9144000" cy="48220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597" y="6429398"/>
            <a:ext cx="335026" cy="335026"/>
          </a:xfrm>
          <a:prstGeom prst="rect">
            <a:avLst/>
          </a:prstGeom>
        </p:spPr>
      </p:pic>
      <p:pic>
        <p:nvPicPr>
          <p:cNvPr id="17" name="Picture 16" descr="NRAO_Logo_White.ai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21" y="6322504"/>
            <a:ext cx="430240" cy="55678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33438" y="5038725"/>
            <a:ext cx="7110412" cy="6282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833438" y="5694273"/>
            <a:ext cx="7110412" cy="6282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383" y="6443248"/>
            <a:ext cx="512210" cy="3073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FA8FE4-8FB1-B341-8F68-85D5F85473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46865" t="34439" r="32235" b="37588"/>
          <a:stretch/>
        </p:blipFill>
        <p:spPr>
          <a:xfrm rot="5400000">
            <a:off x="2575875" y="-389261"/>
            <a:ext cx="4002161" cy="497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84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73040" y="670243"/>
            <a:ext cx="8636000" cy="619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1288456"/>
            <a:ext cx="8636000" cy="460375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455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no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711200"/>
            <a:ext cx="8636000" cy="518100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930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38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rmin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nrao_logo_pm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352" y="346326"/>
            <a:ext cx="2612566" cy="339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2245055" y="3908877"/>
            <a:ext cx="4217159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  <a:cs typeface="Gill Sans" charset="0"/>
              </a:rPr>
              <a:t>science.nrao.edu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</a:rPr>
              <a:t>  public.nrao.edu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</a:rPr>
              <a:t>   ngvla.nrao.edu</a:t>
            </a:r>
            <a:endParaRPr lang="en-US" dirty="0"/>
          </a:p>
          <a:p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391234" y="5003006"/>
            <a:ext cx="7924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dirty="0">
                <a:latin typeface="Gill Sans MT" charset="0"/>
                <a:cs typeface="Gill Sans" charset="0"/>
              </a:rPr>
              <a:t>The National Radio Astronomy Observatory is a facility of the National Science Foundation</a:t>
            </a:r>
            <a:br>
              <a:rPr lang="en-US" sz="1400" b="1" i="1" dirty="0">
                <a:latin typeface="Gill Sans MT" charset="0"/>
                <a:cs typeface="Gill Sans" charset="0"/>
              </a:rPr>
            </a:br>
            <a:r>
              <a:rPr lang="en-US" sz="1400" b="1" i="1" dirty="0">
                <a:latin typeface="Gill Sans MT" charset="0"/>
                <a:cs typeface="Gill Sans" charset="0"/>
              </a:rPr>
              <a:t>operated under cooperative agreement by Associated Universities, Inc.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098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652843"/>
            <a:ext cx="8636000" cy="536881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389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255AA-1BD5-446E-819C-59471BEAD13B}" type="datetimeFigureOut">
              <a:rPr lang="en-US" smtClean="0"/>
              <a:t>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F3DFE-369F-42A8-95CC-0615539CF6F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80001" y="6113419"/>
            <a:ext cx="9350520" cy="838111"/>
          </a:xfrm>
          <a:custGeom>
            <a:avLst/>
            <a:gdLst>
              <a:gd name="connsiteX0" fmla="*/ 0 w 9393008"/>
              <a:gd name="connsiteY0" fmla="*/ 58023 h 734959"/>
              <a:gd name="connsiteX1" fmla="*/ 1921150 w 9393008"/>
              <a:gd name="connsiteY1" fmla="*/ 193410 h 734959"/>
              <a:gd name="connsiteX2" fmla="*/ 2965534 w 9393008"/>
              <a:gd name="connsiteY2" fmla="*/ 238540 h 734959"/>
              <a:gd name="connsiteX3" fmla="*/ 3829407 w 9393008"/>
              <a:gd name="connsiteY3" fmla="*/ 199857 h 734959"/>
              <a:gd name="connsiteX4" fmla="*/ 4583684 w 9393008"/>
              <a:gd name="connsiteY4" fmla="*/ 148281 h 734959"/>
              <a:gd name="connsiteX5" fmla="*/ 6124473 w 9393008"/>
              <a:gd name="connsiteY5" fmla="*/ 38682 h 734959"/>
              <a:gd name="connsiteX6" fmla="*/ 7723283 w 9393008"/>
              <a:gd name="connsiteY6" fmla="*/ 0 h 734959"/>
              <a:gd name="connsiteX7" fmla="*/ 9077114 w 9393008"/>
              <a:gd name="connsiteY7" fmla="*/ 58023 h 734959"/>
              <a:gd name="connsiteX8" fmla="*/ 9393008 w 9393008"/>
              <a:gd name="connsiteY8" fmla="*/ 90258 h 734959"/>
              <a:gd name="connsiteX9" fmla="*/ 9386561 w 9393008"/>
              <a:gd name="connsiteY9" fmla="*/ 728512 h 734959"/>
              <a:gd name="connsiteX10" fmla="*/ 51574 w 9393008"/>
              <a:gd name="connsiteY10" fmla="*/ 734959 h 734959"/>
              <a:gd name="connsiteX11" fmla="*/ 0 w 9393008"/>
              <a:gd name="connsiteY11" fmla="*/ 58023 h 734959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38111"/>
              <a:gd name="connsiteX1" fmla="*/ 1921150 w 9393008"/>
              <a:gd name="connsiteY1" fmla="*/ 193410 h 838111"/>
              <a:gd name="connsiteX2" fmla="*/ 2965534 w 9393008"/>
              <a:gd name="connsiteY2" fmla="*/ 238540 h 838111"/>
              <a:gd name="connsiteX3" fmla="*/ 3829407 w 9393008"/>
              <a:gd name="connsiteY3" fmla="*/ 199857 h 838111"/>
              <a:gd name="connsiteX4" fmla="*/ 4583684 w 9393008"/>
              <a:gd name="connsiteY4" fmla="*/ 148281 h 838111"/>
              <a:gd name="connsiteX5" fmla="*/ 6124473 w 9393008"/>
              <a:gd name="connsiteY5" fmla="*/ 38682 h 838111"/>
              <a:gd name="connsiteX6" fmla="*/ 7723283 w 9393008"/>
              <a:gd name="connsiteY6" fmla="*/ 0 h 838111"/>
              <a:gd name="connsiteX7" fmla="*/ 9077114 w 9393008"/>
              <a:gd name="connsiteY7" fmla="*/ 58023 h 838111"/>
              <a:gd name="connsiteX8" fmla="*/ 9393008 w 9393008"/>
              <a:gd name="connsiteY8" fmla="*/ 90258 h 838111"/>
              <a:gd name="connsiteX9" fmla="*/ 9386561 w 9393008"/>
              <a:gd name="connsiteY9" fmla="*/ 838111 h 838111"/>
              <a:gd name="connsiteX10" fmla="*/ 19340 w 9393008"/>
              <a:gd name="connsiteY10" fmla="*/ 818770 h 838111"/>
              <a:gd name="connsiteX11" fmla="*/ 0 w 9393008"/>
              <a:gd name="connsiteY11" fmla="*/ 58023 h 83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393008" h="838111">
                <a:moveTo>
                  <a:pt x="0" y="58023"/>
                </a:moveTo>
                <a:lnTo>
                  <a:pt x="1921150" y="193410"/>
                </a:lnTo>
                <a:lnTo>
                  <a:pt x="2965534" y="238540"/>
                </a:lnTo>
                <a:lnTo>
                  <a:pt x="3829407" y="199857"/>
                </a:lnTo>
                <a:lnTo>
                  <a:pt x="4583684" y="148281"/>
                </a:lnTo>
                <a:lnTo>
                  <a:pt x="6124473" y="38682"/>
                </a:lnTo>
                <a:lnTo>
                  <a:pt x="7723283" y="0"/>
                </a:lnTo>
                <a:lnTo>
                  <a:pt x="9077114" y="58023"/>
                </a:lnTo>
                <a:lnTo>
                  <a:pt x="9393008" y="90258"/>
                </a:lnTo>
                <a:lnTo>
                  <a:pt x="9386561" y="838111"/>
                </a:lnTo>
                <a:lnTo>
                  <a:pt x="19340" y="818770"/>
                </a:lnTo>
                <a:lnTo>
                  <a:pt x="0" y="58023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597" y="6429398"/>
            <a:ext cx="335026" cy="335026"/>
          </a:xfrm>
          <a:prstGeom prst="rect">
            <a:avLst/>
          </a:prstGeom>
        </p:spPr>
      </p:pic>
      <p:pic>
        <p:nvPicPr>
          <p:cNvPr id="12" name="Picture 11" descr="Curves_orange_blue.png"/>
          <p:cNvPicPr>
            <a:picLocks noChangeAspect="1"/>
          </p:cNvPicPr>
          <p:nvPr/>
        </p:nvPicPr>
        <p:blipFill>
          <a:blip r:embed="rId9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2031"/>
            <a:ext cx="9144000" cy="482203"/>
          </a:xfrm>
          <a:prstGeom prst="rect">
            <a:avLst/>
          </a:prstGeom>
        </p:spPr>
      </p:pic>
      <p:pic>
        <p:nvPicPr>
          <p:cNvPr id="14" name="Picture 13" descr="NRAO_Logo_White.ai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21" y="6322504"/>
            <a:ext cx="430240" cy="556781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211671" y="6510864"/>
            <a:ext cx="3769084" cy="21744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372DE0E-017C-6047-AB40-14FA8E408B1F}" type="slidenum">
              <a:rPr lang="en-US" sz="1200" smtClean="0">
                <a:solidFill>
                  <a:schemeClr val="bg1"/>
                </a:solidFill>
                <a:latin typeface="Gill Sans Light"/>
                <a:cs typeface="Gill Sans Light"/>
              </a:rPr>
              <a:pPr algn="l"/>
              <a:t>‹#›</a:t>
            </a:fld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  <a:latin typeface="Gill Sans Light"/>
              <a:cs typeface="Gill Sans Light"/>
            </a:endParaRPr>
          </a:p>
        </p:txBody>
      </p:sp>
      <p:sp>
        <p:nvSpPr>
          <p:cNvPr id="16" name="Footer Placeholder 1"/>
          <p:cNvSpPr txBox="1">
            <a:spLocks/>
          </p:cNvSpPr>
          <p:nvPr/>
        </p:nvSpPr>
        <p:spPr>
          <a:xfrm>
            <a:off x="1733266" y="6405805"/>
            <a:ext cx="5199797" cy="38221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prstClr val="white"/>
                </a:solidFill>
                <a:latin typeface="Gill Sans MT" panose="020B0502020104020203" pitchFamily="34" charset="0"/>
              </a:rPr>
              <a:t>SRDP </a:t>
            </a:r>
            <a:r>
              <a:rPr lang="en-US" sz="1400" b="1" dirty="0" err="1">
                <a:solidFill>
                  <a:prstClr val="white"/>
                </a:solidFill>
                <a:latin typeface="Gill Sans MT" panose="020B0502020104020203" pitchFamily="34" charset="0"/>
              </a:rPr>
              <a:t>CoDR</a:t>
            </a:r>
            <a:r>
              <a:rPr lang="en-US" sz="1400" b="1" dirty="0">
                <a:solidFill>
                  <a:prstClr val="white"/>
                </a:solidFill>
                <a:latin typeface="Gill Sans MT" panose="020B0502020104020203" pitchFamily="34" charset="0"/>
              </a:rPr>
              <a:t> – May 10-11, 2018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003" y="6457098"/>
            <a:ext cx="512210" cy="30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7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3" r:id="rId4"/>
    <p:sldLayoutId id="2147483665" r:id="rId5"/>
    <p:sldLayoutId id="214748366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33437" y="4624553"/>
            <a:ext cx="7298191" cy="1042404"/>
          </a:xfrm>
        </p:spPr>
        <p:txBody>
          <a:bodyPr/>
          <a:lstStyle/>
          <a:p>
            <a:r>
              <a:rPr lang="en-US" dirty="0"/>
              <a:t>Science Ready Data Products -</a:t>
            </a:r>
            <a:r>
              <a:rPr lang="en-US" dirty="0" err="1"/>
              <a:t>CoDR</a:t>
            </a:r>
            <a:endParaRPr lang="en-US" dirty="0"/>
          </a:p>
          <a:p>
            <a:r>
              <a:rPr lang="en-US" dirty="0"/>
              <a:t>Cost Model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33438" y="6051625"/>
            <a:ext cx="7110412" cy="628231"/>
          </a:xfrm>
        </p:spPr>
        <p:txBody>
          <a:bodyPr/>
          <a:lstStyle/>
          <a:p>
            <a:r>
              <a:rPr lang="en-US" dirty="0"/>
              <a:t>Jeff Kern</a:t>
            </a:r>
          </a:p>
        </p:txBody>
      </p:sp>
    </p:spTree>
    <p:extLst>
      <p:ext uri="{BB962C8B-B14F-4D97-AF65-F5344CB8AC3E}">
        <p14:creationId xmlns:p14="http://schemas.microsoft.com/office/powerpoint/2010/main" val="2418952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DMS Cost Plan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816D9A"/>
                </a:solidFill>
              </a:rPr>
              <a:t>Concern: Is </a:t>
            </a:r>
            <a:r>
              <a:rPr lang="en-US">
                <a:solidFill>
                  <a:srgbClr val="816D9A"/>
                </a:solidFill>
              </a:rPr>
              <a:t>there a </a:t>
            </a:r>
            <a:r>
              <a:rPr lang="en-US" dirty="0">
                <a:solidFill>
                  <a:srgbClr val="816D9A"/>
                </a:solidFill>
              </a:rPr>
              <a:t>DMSD cost plan we can look at?</a:t>
            </a:r>
            <a:endParaRPr lang="en-US" sz="2000" dirty="0">
              <a:solidFill>
                <a:srgbClr val="816D9A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r>
              <a:rPr lang="en-US" dirty="0"/>
              <a:t>People</a:t>
            </a:r>
          </a:p>
          <a:p>
            <a:pPr lvl="1"/>
            <a:r>
              <a:rPr lang="en-US" sz="2400" dirty="0"/>
              <a:t> Refer to DMS Resource Plan on previous slide</a:t>
            </a:r>
          </a:p>
          <a:p>
            <a:pPr lvl="1"/>
            <a:r>
              <a:rPr lang="en-US" sz="2400" dirty="0"/>
              <a:t>Schedule at 80% to build in contingency</a:t>
            </a:r>
          </a:p>
          <a:p>
            <a:r>
              <a:rPr lang="en-US" dirty="0"/>
              <a:t>Hardware</a:t>
            </a:r>
          </a:p>
          <a:p>
            <a:pPr lvl="1"/>
            <a:r>
              <a:rPr lang="en-US" sz="2400" dirty="0"/>
              <a:t>Hardware costs will be managed as part of the overall observatory hardware capabilities budget</a:t>
            </a:r>
          </a:p>
          <a:p>
            <a:pPr lvl="1"/>
            <a:r>
              <a:rPr lang="en-US" sz="2400" dirty="0"/>
              <a:t>Ramp up slowly, so we don't shock the system</a:t>
            </a:r>
          </a:p>
          <a:p>
            <a:r>
              <a:rPr lang="en-US" dirty="0"/>
              <a:t>Hardware Contingency</a:t>
            </a:r>
          </a:p>
          <a:p>
            <a:pPr lvl="1"/>
            <a:r>
              <a:rPr lang="en-US" sz="2400" dirty="0"/>
              <a:t>Discussed in SRDP-47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13F5C3-0DF9-CE4C-BCE2-FCA2DC022691}"/>
              </a:ext>
            </a:extLst>
          </p:cNvPr>
          <p:cNvSpPr txBox="1"/>
          <p:nvPr/>
        </p:nvSpPr>
        <p:spPr>
          <a:xfrm>
            <a:off x="7974783" y="284391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ill Sans MT" panose="020B0502020104020203" pitchFamily="34" charset="0"/>
              </a:rPr>
              <a:t>SRDP-149</a:t>
            </a:r>
            <a:endParaRPr lang="en-US" sz="16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80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Architecture and Cost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57150" indent="0">
              <a:buNone/>
            </a:pPr>
            <a:r>
              <a:rPr lang="en-US" sz="2000" dirty="0">
                <a:solidFill>
                  <a:srgbClr val="816D9A"/>
                </a:solidFill>
              </a:rPr>
              <a:t>Concerns:</a:t>
            </a:r>
          </a:p>
          <a:p>
            <a:pPr marL="800100" lvl="1"/>
            <a:r>
              <a:rPr lang="en-US" sz="1800" dirty="0">
                <a:solidFill>
                  <a:srgbClr val="816D9A"/>
                </a:solidFill>
              </a:rPr>
              <a:t>When will the architecture be complete?</a:t>
            </a:r>
          </a:p>
          <a:p>
            <a:pPr marL="800100" lvl="1"/>
            <a:r>
              <a:rPr lang="en-US" sz="1800" dirty="0">
                <a:solidFill>
                  <a:srgbClr val="816D9A"/>
                </a:solidFill>
              </a:rPr>
              <a:t>Architecture vs. service implementation</a:t>
            </a:r>
          </a:p>
          <a:p>
            <a:pPr marL="800100" lvl="1"/>
            <a:r>
              <a:rPr lang="en-US" sz="1800" dirty="0">
                <a:solidFill>
                  <a:srgbClr val="816D9A"/>
                </a:solidFill>
              </a:rPr>
              <a:t>Re-use of existing architecture</a:t>
            </a:r>
          </a:p>
          <a:p>
            <a:pPr marL="400050"/>
            <a:endParaRPr lang="en-US" sz="2000" dirty="0"/>
          </a:p>
          <a:p>
            <a:pPr marL="400050"/>
            <a:r>
              <a:rPr lang="en-US" sz="1800" dirty="0"/>
              <a:t>Architecture will be completed gradually as requirements decomposition and detailed design proceeds with each wave.</a:t>
            </a:r>
          </a:p>
          <a:p>
            <a:pPr marL="400050"/>
            <a:r>
              <a:rPr lang="en-US" sz="1800" dirty="0"/>
              <a:t>Much of our existing architecture will be re-used or extended, reducing cost vs. a “greenfield” project:</a:t>
            </a:r>
          </a:p>
          <a:p>
            <a:pPr marL="800100" lvl="1"/>
            <a:r>
              <a:rPr lang="en-US" sz="1600" dirty="0"/>
              <a:t>CASA/Pipelines</a:t>
            </a:r>
          </a:p>
          <a:p>
            <a:pPr marL="800100" lvl="1"/>
            <a:r>
              <a:rPr lang="en-US" sz="1600" dirty="0"/>
              <a:t>Archive</a:t>
            </a:r>
          </a:p>
          <a:p>
            <a:pPr marL="800100" lvl="1"/>
            <a:r>
              <a:rPr lang="en-US" sz="1600" dirty="0"/>
              <a:t>Reprocessing</a:t>
            </a:r>
          </a:p>
          <a:p>
            <a:pPr marL="800100" lvl="1"/>
            <a:r>
              <a:rPr lang="en-US" sz="1600" dirty="0"/>
              <a:t>VLASS Survey </a:t>
            </a:r>
            <a:r>
              <a:rPr lang="en-US" sz="1600"/>
              <a:t>Status Database (Workflow Manager)</a:t>
            </a:r>
            <a:endParaRPr lang="en-US" sz="1600" dirty="0"/>
          </a:p>
          <a:p>
            <a:pPr marL="800100" lvl="1"/>
            <a:r>
              <a:rPr lang="en-US" sz="1600" dirty="0"/>
              <a:t>Helpdesk</a:t>
            </a:r>
          </a:p>
          <a:p>
            <a:pPr marL="800100" lvl="1"/>
            <a:r>
              <a:rPr lang="en-US" sz="1600" dirty="0"/>
              <a:t>Messaging/monitoring</a:t>
            </a:r>
          </a:p>
          <a:p>
            <a:pPr marL="400050" indent="-285750"/>
            <a:r>
              <a:rPr lang="en-US" sz="1800" dirty="0"/>
              <a:t>Design and Integration processes will help develop the services, i.e. operational changes, needed for SRDP.  This will involve both SRDP and DMS resources.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E77665-CB7C-E14B-9660-92810813AA2E}"/>
              </a:ext>
            </a:extLst>
          </p:cNvPr>
          <p:cNvSpPr txBox="1"/>
          <p:nvPr/>
        </p:nvSpPr>
        <p:spPr>
          <a:xfrm>
            <a:off x="7867381" y="199678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ill Sans MT" panose="020B0502020104020203" pitchFamily="34" charset="0"/>
              </a:rPr>
              <a:t>SRDP-124</a:t>
            </a:r>
          </a:p>
        </p:txBody>
      </p:sp>
    </p:spTree>
    <p:extLst>
      <p:ext uri="{BB962C8B-B14F-4D97-AF65-F5344CB8AC3E}">
        <p14:creationId xmlns:p14="http://schemas.microsoft.com/office/powerpoint/2010/main" val="1267563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9250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EC95EA-EA17-FE4B-860A-C27F7DE7B4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Cost Model Overview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62668A-B4E3-1340-AF09-D2430279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SRDP Project is funded out of NRAO operations.</a:t>
            </a:r>
          </a:p>
          <a:p>
            <a:pPr lvl="1"/>
            <a:r>
              <a:rPr lang="en-US" dirty="0"/>
              <a:t>Allocated resources are people not $</a:t>
            </a:r>
          </a:p>
          <a:p>
            <a:pPr lvl="1"/>
            <a:r>
              <a:rPr lang="en-US" dirty="0"/>
              <a:t>Profile can be slowly varied but in general not fungible</a:t>
            </a:r>
          </a:p>
          <a:p>
            <a:pPr lvl="2"/>
            <a:r>
              <a:rPr lang="en-US" dirty="0"/>
              <a:t>For instance, increase in number of DAs over time</a:t>
            </a:r>
          </a:p>
          <a:p>
            <a:pPr lvl="2"/>
            <a:r>
              <a:rPr lang="en-US" dirty="0"/>
              <a:t>Controlled at observatory level.</a:t>
            </a:r>
          </a:p>
          <a:p>
            <a:endParaRPr lang="en-US" dirty="0"/>
          </a:p>
          <a:p>
            <a:r>
              <a:rPr lang="en-US" dirty="0"/>
              <a:t>DMS supporting SRDP through prioritization</a:t>
            </a:r>
          </a:p>
          <a:p>
            <a:pPr lvl="1"/>
            <a:r>
              <a:rPr lang="en-US" dirty="0"/>
              <a:t>Re-allocation of existing staff effort</a:t>
            </a:r>
          </a:p>
          <a:p>
            <a:pPr lvl="1"/>
            <a:r>
              <a:rPr lang="en-US" dirty="0"/>
              <a:t>Hardware part of overall observatory computing resources</a:t>
            </a:r>
          </a:p>
          <a:p>
            <a:pPr lvl="2"/>
            <a:r>
              <a:rPr lang="en-US" dirty="0"/>
              <a:t>Annual upgrades, maintenance, growth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005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79FB07-428A-DC45-8038-567CE48244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Operations Plan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47DAEC-6DF0-DB46-A7C6-14C4A7257B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Why was an operations plan not presented?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45F267-06FF-614A-972D-84FF07D923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1288456"/>
            <a:ext cx="5271015" cy="3493751"/>
          </a:xfrm>
        </p:spPr>
        <p:txBody>
          <a:bodyPr/>
          <a:lstStyle/>
          <a:p>
            <a:r>
              <a:rPr lang="en-US" dirty="0"/>
              <a:t>Operations is built into the project from early on.</a:t>
            </a:r>
          </a:p>
          <a:p>
            <a:pPr lvl="1"/>
            <a:r>
              <a:rPr lang="en-US" dirty="0"/>
              <a:t>Choice made to prevent organizational split</a:t>
            </a:r>
          </a:p>
          <a:p>
            <a:pPr lvl="2"/>
            <a:r>
              <a:rPr lang="en-US" dirty="0"/>
              <a:t>ALMA / VLA</a:t>
            </a:r>
          </a:p>
          <a:p>
            <a:pPr lvl="2"/>
            <a:r>
              <a:rPr lang="en-US" dirty="0"/>
              <a:t>Development / Ops</a:t>
            </a:r>
          </a:p>
          <a:p>
            <a:pPr lvl="1"/>
            <a:r>
              <a:rPr lang="en-US" dirty="0"/>
              <a:t>Operations plan is … more of the same.</a:t>
            </a:r>
          </a:p>
          <a:p>
            <a:r>
              <a:rPr lang="en-US" dirty="0"/>
              <a:t>Uncertainties in operational model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DFAEDF-1A03-BF44-934D-51EDCB0D094E}"/>
              </a:ext>
            </a:extLst>
          </p:cNvPr>
          <p:cNvSpPr/>
          <p:nvPr/>
        </p:nvSpPr>
        <p:spPr>
          <a:xfrm>
            <a:off x="8117757" y="199678"/>
            <a:ext cx="1026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Gill Sans MT" panose="020B0502020104020203" pitchFamily="34" charset="0"/>
              </a:rPr>
              <a:t>SRDP-18</a:t>
            </a:r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871D1BF-C08C-DD4E-A126-9293FCD02A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8242681"/>
              </p:ext>
            </p:extLst>
          </p:nvPr>
        </p:nvGraphicFramePr>
        <p:xfrm>
          <a:off x="5517930" y="505476"/>
          <a:ext cx="3951890" cy="439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98A44A8-1FBA-DF44-AB54-9771F4220DB8}"/>
              </a:ext>
            </a:extLst>
          </p:cNvPr>
          <p:cNvSpPr txBox="1">
            <a:spLocks/>
          </p:cNvSpPr>
          <p:nvPr/>
        </p:nvSpPr>
        <p:spPr>
          <a:xfrm>
            <a:off x="373040" y="4782207"/>
            <a:ext cx="8171870" cy="1219200"/>
          </a:xfrm>
          <a:prstGeom prst="rect">
            <a:avLst/>
          </a:prstGeom>
        </p:spPr>
        <p:txBody>
          <a:bodyPr numCol="2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VLASS Development</a:t>
            </a:r>
          </a:p>
          <a:p>
            <a:pPr lvl="1"/>
            <a:r>
              <a:rPr lang="en-US" dirty="0"/>
              <a:t>ALMA Evolution</a:t>
            </a:r>
          </a:p>
          <a:p>
            <a:pPr lvl="1"/>
            <a:r>
              <a:rPr lang="en-US" dirty="0"/>
              <a:t>QA Efficiency</a:t>
            </a:r>
          </a:p>
          <a:p>
            <a:pPr lvl="1"/>
            <a:r>
              <a:rPr lang="en-US" dirty="0"/>
              <a:t>Automation Efficiency</a:t>
            </a:r>
          </a:p>
          <a:p>
            <a:pPr lvl="1"/>
            <a:r>
              <a:rPr lang="en-US" dirty="0"/>
              <a:t>Community Uptake</a:t>
            </a:r>
          </a:p>
          <a:p>
            <a:pPr lvl="1"/>
            <a:r>
              <a:rPr lang="en-US" dirty="0"/>
              <a:t>Data Quality Issues</a:t>
            </a:r>
          </a:p>
        </p:txBody>
      </p:sp>
    </p:spTree>
    <p:extLst>
      <p:ext uri="{BB962C8B-B14F-4D97-AF65-F5344CB8AC3E}">
        <p14:creationId xmlns:p14="http://schemas.microsoft.com/office/powerpoint/2010/main" val="2332214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4FA158C-7E54-0841-801F-9F9057930A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What About Operations Budget?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4FA412-ADD6-4241-BBF9-10A71F3024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914892"/>
            <a:ext cx="8636000" cy="49773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SRDP Operations begin as soon as the first capabilities are delivered.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E55227-D8F9-DF42-9484-6A7E29FD7E91}"/>
              </a:ext>
            </a:extLst>
          </p:cNvPr>
          <p:cNvSpPr txBox="1"/>
          <p:nvPr/>
        </p:nvSpPr>
        <p:spPr>
          <a:xfrm>
            <a:off x="6997700" y="268562"/>
            <a:ext cx="2011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Gill Sans MT" panose="020B0502020104020203" pitchFamily="34" charset="0"/>
              </a:rPr>
              <a:t>SRDP-18</a:t>
            </a:r>
          </a:p>
          <a:p>
            <a:pPr algn="r"/>
            <a:r>
              <a:rPr lang="en-US" dirty="0">
                <a:latin typeface="Gill Sans MT" panose="020B0502020104020203" pitchFamily="34" charset="0"/>
              </a:rPr>
              <a:t>SRDP-77</a:t>
            </a:r>
          </a:p>
          <a:p>
            <a:pPr algn="r"/>
            <a:r>
              <a:rPr lang="en-US" dirty="0">
                <a:latin typeface="Gill Sans MT" panose="020B0502020104020203" pitchFamily="34" charset="0"/>
              </a:rPr>
              <a:t>SRDP-122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B07CBC-1621-0445-8AD3-B6F629112649}"/>
              </a:ext>
            </a:extLst>
          </p:cNvPr>
          <p:cNvSpPr txBox="1"/>
          <p:nvPr/>
        </p:nvSpPr>
        <p:spPr>
          <a:xfrm>
            <a:off x="4267199" y="3034216"/>
            <a:ext cx="183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MT" panose="020B0502020104020203" pitchFamily="34" charset="0"/>
              </a:rPr>
              <a:t>Includes: VLASS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84907A7-610C-9C40-B5F2-9D293EEE5B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7483947"/>
              </p:ext>
            </p:extLst>
          </p:nvPr>
        </p:nvGraphicFramePr>
        <p:xfrm>
          <a:off x="1520208" y="212015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AA60796-7DCA-DD4E-9835-B40894CB7866}"/>
              </a:ext>
            </a:extLst>
          </p:cNvPr>
          <p:cNvSpPr/>
          <p:nvPr/>
        </p:nvSpPr>
        <p:spPr>
          <a:xfrm>
            <a:off x="6444343" y="2103120"/>
            <a:ext cx="892628" cy="859536"/>
          </a:xfrm>
          <a:prstGeom prst="rect">
            <a:avLst/>
          </a:prstGeom>
          <a:solidFill>
            <a:schemeClr val="accent6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B32B6F5E-DB3C-5044-8BD2-29C84C60FC15}"/>
              </a:ext>
            </a:extLst>
          </p:cNvPr>
          <p:cNvSpPr/>
          <p:nvPr/>
        </p:nvSpPr>
        <p:spPr>
          <a:xfrm>
            <a:off x="1001486" y="4332513"/>
            <a:ext cx="564441" cy="1012373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461763-E85B-5A47-91C6-C7DE075967F7}"/>
              </a:ext>
            </a:extLst>
          </p:cNvPr>
          <p:cNvSpPr txBox="1"/>
          <p:nvPr/>
        </p:nvSpPr>
        <p:spPr>
          <a:xfrm>
            <a:off x="197570" y="4546311"/>
            <a:ext cx="127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Gill Sans MT" panose="020B0502020104020203" pitchFamily="34" charset="0"/>
              </a:rPr>
              <a:t>Staff In</a:t>
            </a:r>
          </a:p>
          <a:p>
            <a:r>
              <a:rPr lang="en-US" sz="1600" dirty="0">
                <a:latin typeface="Gill Sans MT" panose="020B0502020104020203" pitchFamily="34" charset="0"/>
              </a:rPr>
              <a:t> Place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B1B6B9-E32D-294E-A93C-2273512101EA}"/>
              </a:ext>
            </a:extLst>
          </p:cNvPr>
          <p:cNvSpPr txBox="1"/>
          <p:nvPr/>
        </p:nvSpPr>
        <p:spPr>
          <a:xfrm>
            <a:off x="1565927" y="2215296"/>
            <a:ext cx="47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MT" panose="020B0502020104020203" pitchFamily="34" charset="0"/>
              </a:rPr>
              <a:t>K$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811E0210-485C-4040-9EE7-CDCA3B865481}"/>
              </a:ext>
            </a:extLst>
          </p:cNvPr>
          <p:cNvSpPr/>
          <p:nvPr/>
        </p:nvSpPr>
        <p:spPr>
          <a:xfrm>
            <a:off x="6444343" y="2120152"/>
            <a:ext cx="2340428" cy="3353675"/>
          </a:xfrm>
          <a:prstGeom prst="rightArrow">
            <a:avLst/>
          </a:prstGeom>
          <a:solidFill>
            <a:schemeClr val="accent6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Post-Project Operations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4BF705-0521-AA4B-BEB0-0EB8D9026632}"/>
              </a:ext>
            </a:extLst>
          </p:cNvPr>
          <p:cNvSpPr/>
          <p:nvPr/>
        </p:nvSpPr>
        <p:spPr>
          <a:xfrm>
            <a:off x="6444343" y="4626429"/>
            <a:ext cx="892628" cy="847397"/>
          </a:xfrm>
          <a:prstGeom prst="rect">
            <a:avLst/>
          </a:prstGeom>
          <a:solidFill>
            <a:schemeClr val="accent6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534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30E5EDB-EA57-9948-8CF9-18817380CA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Concerns about cost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47D1A-59E4-1B4D-87C0-43FCBE3671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760713"/>
            <a:ext cx="8636000" cy="5675587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816D9A"/>
                </a:solidFill>
              </a:rPr>
              <a:t>Concern:  Are you budgeting enough resources for managing departmental interfaces?</a:t>
            </a:r>
          </a:p>
          <a:p>
            <a:pPr lvl="1"/>
            <a:r>
              <a:rPr lang="en-US" dirty="0"/>
              <a:t>Benefit from high level support across observatory. </a:t>
            </a:r>
          </a:p>
          <a:p>
            <a:pPr lvl="1"/>
            <a:r>
              <a:rPr lang="en-US" dirty="0"/>
              <a:t>Should be my responsibility, support in Lewis and Brian as required </a:t>
            </a:r>
          </a:p>
          <a:p>
            <a:r>
              <a:rPr lang="en-US" dirty="0">
                <a:solidFill>
                  <a:srgbClr val="816D9A"/>
                </a:solidFill>
              </a:rPr>
              <a:t>Concern: Would dedicated SRDP resources be more efficient?</a:t>
            </a:r>
          </a:p>
          <a:p>
            <a:pPr lvl="1"/>
            <a:r>
              <a:rPr lang="en-US" dirty="0"/>
              <a:t>We don’t think so:  </a:t>
            </a:r>
          </a:p>
          <a:p>
            <a:pPr lvl="2"/>
            <a:r>
              <a:rPr lang="en-US" dirty="0"/>
              <a:t>Standing up parallel structures would be expensive</a:t>
            </a:r>
          </a:p>
          <a:p>
            <a:pPr lvl="2"/>
            <a:r>
              <a:rPr lang="en-US" dirty="0"/>
              <a:t>Transition to operations then difficult</a:t>
            </a:r>
          </a:p>
          <a:p>
            <a:pPr lvl="2"/>
            <a:r>
              <a:rPr lang="en-US" dirty="0"/>
              <a:t>Specialized knowledge</a:t>
            </a:r>
          </a:p>
          <a:p>
            <a:r>
              <a:rPr lang="en-US" dirty="0">
                <a:solidFill>
                  <a:srgbClr val="816D9A"/>
                </a:solidFill>
              </a:rPr>
              <a:t>Concern: Alarmed at lack of contingency…</a:t>
            </a:r>
          </a:p>
          <a:p>
            <a:pPr lvl="1"/>
            <a:r>
              <a:rPr lang="en-US" dirty="0"/>
              <a:t>Unusual structure of the project, covered earlier?</a:t>
            </a:r>
          </a:p>
          <a:p>
            <a:r>
              <a:rPr lang="en-US" dirty="0">
                <a:solidFill>
                  <a:srgbClr val="816D9A"/>
                </a:solidFill>
              </a:rPr>
              <a:t>Concern: Algorithmic development</a:t>
            </a:r>
          </a:p>
          <a:p>
            <a:pPr lvl="1"/>
            <a:r>
              <a:rPr lang="en-US" dirty="0"/>
              <a:t>Two levels of development: </a:t>
            </a:r>
          </a:p>
          <a:p>
            <a:pPr lvl="2"/>
            <a:r>
              <a:rPr lang="en-US" dirty="0"/>
              <a:t>Heuristics Group</a:t>
            </a:r>
          </a:p>
          <a:p>
            <a:pPr lvl="2"/>
            <a:r>
              <a:rPr lang="en-US" dirty="0"/>
              <a:t>ARDG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C3033-612C-174F-9A55-702617CCCF05}"/>
              </a:ext>
            </a:extLst>
          </p:cNvPr>
          <p:cNvSpPr txBox="1"/>
          <p:nvPr/>
        </p:nvSpPr>
        <p:spPr>
          <a:xfrm>
            <a:off x="6997700" y="268562"/>
            <a:ext cx="2011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Gill Sans MT" panose="020B0502020104020203" pitchFamily="34" charset="0"/>
              </a:rPr>
              <a:t>SRDP-122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FBE8E7-8E99-1744-9ACE-8CFA947EB617}"/>
              </a:ext>
            </a:extLst>
          </p:cNvPr>
          <p:cNvSpPr txBox="1"/>
          <p:nvPr/>
        </p:nvSpPr>
        <p:spPr>
          <a:xfrm rot="385020">
            <a:off x="5038659" y="199479"/>
            <a:ext cx="2937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Lucida Handwriting" panose="03010101010101010101" pitchFamily="66" charset="77"/>
              </a:rPr>
              <a:t>Not Covered Elsewhere</a:t>
            </a:r>
          </a:p>
        </p:txBody>
      </p:sp>
    </p:spTree>
    <p:extLst>
      <p:ext uri="{BB962C8B-B14F-4D97-AF65-F5344CB8AC3E}">
        <p14:creationId xmlns:p14="http://schemas.microsoft.com/office/powerpoint/2010/main" val="4228205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30E5EDB-EA57-9948-8CF9-18817380CA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Reference a Robust BoE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47D1A-59E4-1B4D-87C0-43FCBE3671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816D9A"/>
                </a:solidFill>
              </a:rPr>
              <a:t>Concern: … that demonstrates that a project-level MVP can be developed and deployed within an agreed-upon timescale within the </a:t>
            </a:r>
            <a:r>
              <a:rPr lang="en-US" dirty="0" err="1">
                <a:solidFill>
                  <a:srgbClr val="816D9A"/>
                </a:solidFill>
              </a:rPr>
              <a:t>LoE</a:t>
            </a:r>
            <a:r>
              <a:rPr lang="en-US" dirty="0">
                <a:solidFill>
                  <a:srgbClr val="816D9A"/>
                </a:solidFill>
              </a:rPr>
              <a:t> constraints of the project</a:t>
            </a:r>
          </a:p>
          <a:p>
            <a:endParaRPr lang="en-US" dirty="0">
              <a:solidFill>
                <a:srgbClr val="816D9A"/>
              </a:solidFill>
            </a:endParaRPr>
          </a:p>
          <a:p>
            <a:r>
              <a:rPr lang="en-US" dirty="0"/>
              <a:t>Project design is to achieve the maximum scope for the given resources.</a:t>
            </a:r>
          </a:p>
          <a:p>
            <a:pPr lvl="1"/>
            <a:r>
              <a:rPr lang="en-US" dirty="0"/>
              <a:t>Development never really will end</a:t>
            </a:r>
          </a:p>
          <a:p>
            <a:r>
              <a:rPr lang="en-US" dirty="0"/>
              <a:t>Incremental delivery and value throughout waves.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rgbClr val="816D9A"/>
                </a:solidFill>
              </a:rPr>
              <a:t>At the Conceptual Level for this project defining a robust BoE is difficult. </a:t>
            </a:r>
          </a:p>
          <a:p>
            <a:pPr lvl="1"/>
            <a:r>
              <a:rPr lang="en-US" dirty="0">
                <a:solidFill>
                  <a:srgbClr val="816D9A"/>
                </a:solidFill>
              </a:rPr>
              <a:t>Too many uncertainties need to be addressed.</a:t>
            </a:r>
          </a:p>
          <a:p>
            <a:pPr lvl="1"/>
            <a:endParaRPr lang="en-US" dirty="0">
              <a:solidFill>
                <a:srgbClr val="816D9A"/>
              </a:solidFill>
            </a:endParaRPr>
          </a:p>
          <a:p>
            <a:pPr lvl="1"/>
            <a:endParaRPr lang="en-US" dirty="0">
              <a:solidFill>
                <a:srgbClr val="816D9A"/>
              </a:solidFill>
            </a:endParaRPr>
          </a:p>
          <a:p>
            <a:endParaRPr lang="en-US" dirty="0">
              <a:solidFill>
                <a:srgbClr val="816D9A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C3033-612C-174F-9A55-702617CCCF05}"/>
              </a:ext>
            </a:extLst>
          </p:cNvPr>
          <p:cNvSpPr txBox="1"/>
          <p:nvPr/>
        </p:nvSpPr>
        <p:spPr>
          <a:xfrm>
            <a:off x="6997700" y="268562"/>
            <a:ext cx="2011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Gill Sans MT" panose="020B0502020104020203" pitchFamily="34" charset="0"/>
              </a:rPr>
              <a:t>SRDP-130</a:t>
            </a:r>
          </a:p>
        </p:txBody>
      </p:sp>
    </p:spTree>
    <p:extLst>
      <p:ext uri="{BB962C8B-B14F-4D97-AF65-F5344CB8AC3E}">
        <p14:creationId xmlns:p14="http://schemas.microsoft.com/office/powerpoint/2010/main" val="967281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30E5EDB-EA57-9948-8CF9-18817380CA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Strain on staff prior to new release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47D1A-59E4-1B4D-87C0-43FCBE3671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966952"/>
            <a:ext cx="8636000" cy="4925254"/>
          </a:xfrm>
        </p:spPr>
        <p:txBody>
          <a:bodyPr/>
          <a:lstStyle/>
          <a:p>
            <a:r>
              <a:rPr lang="en-US" dirty="0">
                <a:solidFill>
                  <a:srgbClr val="816D9A"/>
                </a:solidFill>
              </a:rPr>
              <a:t>Concern: Document says level of staff is placed under “considerable strain” prior to releases and this should be addressed in the "staffing plan". </a:t>
            </a:r>
          </a:p>
          <a:p>
            <a:endParaRPr lang="en-US" dirty="0">
              <a:solidFill>
                <a:srgbClr val="816D9A"/>
              </a:solidFill>
            </a:endParaRPr>
          </a:p>
          <a:p>
            <a:r>
              <a:rPr lang="en-US" dirty="0"/>
              <a:t>This remark was intended to accomplish two things:</a:t>
            </a:r>
          </a:p>
          <a:p>
            <a:pPr lvl="1"/>
            <a:r>
              <a:rPr lang="en-US" dirty="0"/>
              <a:t>Remind us that careful management around the release of pipeline version is required. </a:t>
            </a:r>
          </a:p>
          <a:p>
            <a:pPr lvl="1"/>
            <a:r>
              <a:rPr lang="en-US" dirty="0"/>
              <a:t>Designate that this is a minimum level of effort required.</a:t>
            </a:r>
          </a:p>
          <a:p>
            <a:pPr lvl="2"/>
            <a:r>
              <a:rPr lang="en-US" dirty="0"/>
              <a:t>The current staffing plan for the VLA is below this level and I think more effort will need to applied to SRDP during release periods.  </a:t>
            </a:r>
            <a:endParaRPr lang="en-US" dirty="0">
              <a:solidFill>
                <a:srgbClr val="816D9A"/>
              </a:solidFill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C3033-612C-174F-9A55-702617CCCF05}"/>
              </a:ext>
            </a:extLst>
          </p:cNvPr>
          <p:cNvSpPr txBox="1"/>
          <p:nvPr/>
        </p:nvSpPr>
        <p:spPr>
          <a:xfrm>
            <a:off x="6997700" y="268562"/>
            <a:ext cx="2011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Gill Sans MT" panose="020B0502020104020203" pitchFamily="34" charset="0"/>
              </a:rPr>
              <a:t>SRDP-75</a:t>
            </a:r>
          </a:p>
        </p:txBody>
      </p:sp>
    </p:spTree>
    <p:extLst>
      <p:ext uri="{BB962C8B-B14F-4D97-AF65-F5344CB8AC3E}">
        <p14:creationId xmlns:p14="http://schemas.microsoft.com/office/powerpoint/2010/main" val="3925391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0208" y="145743"/>
            <a:ext cx="8636000" cy="659800"/>
          </a:xfrm>
        </p:spPr>
        <p:txBody>
          <a:bodyPr/>
          <a:lstStyle/>
          <a:p>
            <a:r>
              <a:rPr lang="en-US" dirty="0"/>
              <a:t>S/W Schedule Contingency Planning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73040" y="928362"/>
            <a:ext cx="8636000" cy="48628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have two primary areas where schedule contingency is broadly considered:</a:t>
            </a:r>
          </a:p>
          <a:p>
            <a:r>
              <a:rPr lang="en-US" dirty="0"/>
              <a:t>Implementation</a:t>
            </a:r>
          </a:p>
          <a:p>
            <a:pPr lvl="1"/>
            <a:r>
              <a:rPr lang="en-US" sz="2000" dirty="0"/>
              <a:t>Schedule contingency during development is held within DMS by scheduling workloads at 80% capacity, reserving one day a week for unplanned tasks</a:t>
            </a:r>
          </a:p>
          <a:p>
            <a:r>
              <a:rPr lang="en-US" dirty="0"/>
              <a:t>Operations</a:t>
            </a:r>
          </a:p>
          <a:p>
            <a:pPr lvl="1"/>
            <a:r>
              <a:rPr lang="en-US" sz="2000" dirty="0"/>
              <a:t>Production of data products is generally not mission critical. </a:t>
            </a:r>
          </a:p>
          <a:p>
            <a:pPr lvl="2"/>
            <a:r>
              <a:rPr lang="en-US" sz="1800" dirty="0"/>
              <a:t> Most work in operations can be delayed until resources and staff are available. </a:t>
            </a:r>
          </a:p>
          <a:p>
            <a:pPr lvl="1"/>
            <a:r>
              <a:rPr lang="en-US" sz="2000" dirty="0"/>
              <a:t>Exception to this is Time Critical Observations. </a:t>
            </a:r>
          </a:p>
          <a:p>
            <a:pPr lvl="2"/>
            <a:r>
              <a:rPr lang="en-US" sz="1800" dirty="0"/>
              <a:t>Staff and resources needed for Time Critical Observations are typically a small fraction of the whole </a:t>
            </a:r>
          </a:p>
          <a:p>
            <a:pPr lvl="2"/>
            <a:r>
              <a:rPr lang="en-US" sz="1800" dirty="0"/>
              <a:t>Contingency is to grant priority on a case by case basis as needed.</a:t>
            </a:r>
          </a:p>
          <a:p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929FFC-BEEC-864F-87ED-5908DEF6AC4C}"/>
              </a:ext>
            </a:extLst>
          </p:cNvPr>
          <p:cNvSpPr txBox="1"/>
          <p:nvPr/>
        </p:nvSpPr>
        <p:spPr>
          <a:xfrm>
            <a:off x="6997700" y="268562"/>
            <a:ext cx="2011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Gill Sans MT" panose="020B0502020104020203" pitchFamily="34" charset="0"/>
              </a:rPr>
              <a:t>SRDP-41</a:t>
            </a: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250208" y="726500"/>
            <a:ext cx="8636000" cy="8769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	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79356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DMS Resources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50012" y="740746"/>
            <a:ext cx="8636000" cy="536881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816D9A"/>
                </a:solidFill>
              </a:rPr>
              <a:t>Concerns</a:t>
            </a:r>
            <a:r>
              <a:rPr lang="en-US" sz="1600" dirty="0">
                <a:solidFill>
                  <a:srgbClr val="816D9A"/>
                </a:solidFill>
              </a:rPr>
              <a:t>: </a:t>
            </a:r>
          </a:p>
          <a:p>
            <a:pPr lvl="1"/>
            <a:r>
              <a:rPr lang="en-US" sz="1800" dirty="0">
                <a:solidFill>
                  <a:srgbClr val="816D9A"/>
                </a:solidFill>
              </a:rPr>
              <a:t>Sufficiency of DMS resources</a:t>
            </a:r>
          </a:p>
          <a:p>
            <a:pPr lvl="1"/>
            <a:r>
              <a:rPr lang="en-US" sz="1800" dirty="0">
                <a:solidFill>
                  <a:srgbClr val="816D9A"/>
                </a:solidFill>
              </a:rPr>
              <a:t>Front loading of project resources</a:t>
            </a:r>
          </a:p>
          <a:p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858491"/>
              </p:ext>
            </p:extLst>
          </p:nvPr>
        </p:nvGraphicFramePr>
        <p:xfrm>
          <a:off x="4835471" y="1414488"/>
          <a:ext cx="4050737" cy="20590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7383">
                  <a:extLst>
                    <a:ext uri="{9D8B030D-6E8A-4147-A177-3AD203B41FA5}">
                      <a16:colId xmlns:a16="http://schemas.microsoft.com/office/drawing/2014/main" val="3868596443"/>
                    </a:ext>
                  </a:extLst>
                </a:gridCol>
                <a:gridCol w="593754">
                  <a:extLst>
                    <a:ext uri="{9D8B030D-6E8A-4147-A177-3AD203B41FA5}">
                      <a16:colId xmlns:a16="http://schemas.microsoft.com/office/drawing/2014/main" val="3676871085"/>
                    </a:ext>
                  </a:extLst>
                </a:gridCol>
                <a:gridCol w="648969">
                  <a:extLst>
                    <a:ext uri="{9D8B030D-6E8A-4147-A177-3AD203B41FA5}">
                      <a16:colId xmlns:a16="http://schemas.microsoft.com/office/drawing/2014/main" val="1071409326"/>
                    </a:ext>
                  </a:extLst>
                </a:gridCol>
                <a:gridCol w="616864">
                  <a:extLst>
                    <a:ext uri="{9D8B030D-6E8A-4147-A177-3AD203B41FA5}">
                      <a16:colId xmlns:a16="http://schemas.microsoft.com/office/drawing/2014/main" val="3335426612"/>
                    </a:ext>
                  </a:extLst>
                </a:gridCol>
                <a:gridCol w="1143767">
                  <a:extLst>
                    <a:ext uri="{9D8B030D-6E8A-4147-A177-3AD203B41FA5}">
                      <a16:colId xmlns:a16="http://schemas.microsoft.com/office/drawing/2014/main" val="3239421623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FY18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FY19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FY20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Number of team members involved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64039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ICC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482875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M&amp;C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759550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SSA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56333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CASA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1155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HPC/Systems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783156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Architect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775374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Testing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       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    0.3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    0.3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5300727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Sum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7.5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7.5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7.5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26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2747096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67518" y="2224825"/>
            <a:ext cx="43151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 MT" panose="020B0502020104020203" pitchFamily="34" charset="0"/>
              </a:rPr>
              <a:t>These are our initial guesses based on experience with ALMA and VLASS, to be refined as we decompose the system concept into requirements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05614" y="271220"/>
            <a:ext cx="923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Gill Sans MT" panose="020B0502020104020203" pitchFamily="34" charset="0"/>
              </a:rPr>
              <a:t>SRDP-46</a:t>
            </a:r>
          </a:p>
          <a:p>
            <a:r>
              <a:rPr lang="en-US" sz="1600" dirty="0">
                <a:latin typeface="Gill Sans MT" panose="020B0502020104020203" pitchFamily="34" charset="0"/>
              </a:rPr>
              <a:t>SRDP-57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EA2FD9-5BA8-9847-A01B-15CE5BF00FAA}"/>
              </a:ext>
            </a:extLst>
          </p:cNvPr>
          <p:cNvSpPr txBox="1"/>
          <p:nvPr/>
        </p:nvSpPr>
        <p:spPr>
          <a:xfrm>
            <a:off x="4529959" y="1068097"/>
            <a:ext cx="4614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Table 3:  DMS Project SRDP Budget (FTE's)</a:t>
            </a:r>
            <a:endParaRPr lang="en-US" i="1" dirty="0"/>
          </a:p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95A8ED-1D1A-7D4E-92E8-D602131B0B06}"/>
              </a:ext>
            </a:extLst>
          </p:cNvPr>
          <p:cNvSpPr txBox="1"/>
          <p:nvPr/>
        </p:nvSpPr>
        <p:spPr>
          <a:xfrm>
            <a:off x="367518" y="3983936"/>
            <a:ext cx="85186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 MT" panose="020B0502020104020203" pitchFamily="34" charset="0"/>
              </a:rPr>
              <a:t>DMS effort lines up with effort available from SRDP, i.e. Project Scientist/Ops </a:t>
            </a:r>
            <a:r>
              <a:rPr lang="en-US" dirty="0" err="1">
                <a:latin typeface="Gill Sans MT" panose="020B0502020104020203" pitchFamily="34" charset="0"/>
              </a:rPr>
              <a:t>Mgr</a:t>
            </a:r>
            <a:r>
              <a:rPr lang="en-US" dirty="0">
                <a:latin typeface="Gill Sans MT" panose="020B0502020104020203" pitchFamily="34" charset="0"/>
              </a:rPr>
              <a:t>/DA’s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 MT" panose="020B0502020104020203" pitchFamily="34" charset="0"/>
              </a:rPr>
              <a:t>This represents ~60% of the available development time of CASA and SSA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 MT" panose="020B0502020104020203" pitchFamily="34" charset="0"/>
              </a:rPr>
              <a:t>We’ve only estimated the first 3 years.  Over time SSA will probably ramp down, CASA likely to stay higher longer.</a:t>
            </a:r>
          </a:p>
        </p:txBody>
      </p:sp>
    </p:spTree>
    <p:extLst>
      <p:ext uri="{BB962C8B-B14F-4D97-AF65-F5344CB8AC3E}">
        <p14:creationId xmlns:p14="http://schemas.microsoft.com/office/powerpoint/2010/main" val="874848819"/>
      </p:ext>
    </p:extLst>
  </p:cSld>
  <p:clrMapOvr>
    <a:masterClrMapping/>
  </p:clrMapOvr>
</p:sld>
</file>

<file path=ppt/theme/theme1.xml><?xml version="1.0" encoding="utf-8"?>
<a:theme xmlns:a="http://schemas.openxmlformats.org/drawingml/2006/main" name="AUIBoard_Oct2015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Gill Sans MT" panose="020B05020201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UIBoard_Mar2018_NRAO_XXX_v2.potx" id="{324494FB-275A-423C-8639-77BC87B79CEF}" vid="{F6B013C2-7053-44F9-B39F-D8CB9CA8642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AUIBoard_Mar2018_NRAO_XXX_v2</Template>
  <TotalTime>6628</TotalTime>
  <Words>782</Words>
  <Application>Microsoft Macintosh PowerPoint</Application>
  <PresentationFormat>On-screen Show (4:3)</PresentationFormat>
  <Paragraphs>186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Gill Sans</vt:lpstr>
      <vt:lpstr>Gill Sans Light</vt:lpstr>
      <vt:lpstr>Gill Sans MT</vt:lpstr>
      <vt:lpstr>Lucida Handwriting</vt:lpstr>
      <vt:lpstr>Times New Roman</vt:lpstr>
      <vt:lpstr>AUIBoard_Oct2015_template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NRAO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Beasley</dc:creator>
  <cp:lastModifiedBy>Jeff Kern</cp:lastModifiedBy>
  <cp:revision>90</cp:revision>
  <cp:lastPrinted>2014-03-06T23:03:21Z</cp:lastPrinted>
  <dcterms:created xsi:type="dcterms:W3CDTF">2018-03-14T19:38:53Z</dcterms:created>
  <dcterms:modified xsi:type="dcterms:W3CDTF">2018-05-10T11:20:11Z</dcterms:modified>
</cp:coreProperties>
</file>