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4"/>
  </p:notesMasterIdLst>
  <p:sldIdLst>
    <p:sldId id="256" r:id="rId2"/>
    <p:sldId id="285" r:id="rId3"/>
    <p:sldId id="300" r:id="rId4"/>
    <p:sldId id="301" r:id="rId5"/>
    <p:sldId id="299" r:id="rId6"/>
    <p:sldId id="295" r:id="rId7"/>
    <p:sldId id="298" r:id="rId8"/>
    <p:sldId id="294" r:id="rId9"/>
    <p:sldId id="288" r:id="rId10"/>
    <p:sldId id="297" r:id="rId11"/>
    <p:sldId id="306" r:id="rId12"/>
    <p:sldId id="303" r:id="rId13"/>
    <p:sldId id="302" r:id="rId14"/>
    <p:sldId id="270" r:id="rId15"/>
    <p:sldId id="281" r:id="rId16"/>
    <p:sldId id="257" r:id="rId17"/>
    <p:sldId id="304" r:id="rId18"/>
    <p:sldId id="305" r:id="rId19"/>
    <p:sldId id="290" r:id="rId20"/>
    <p:sldId id="291" r:id="rId21"/>
    <p:sldId id="292" r:id="rId22"/>
    <p:sldId id="293"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62">
          <p15:clr>
            <a:srgbClr val="A4A3A4"/>
          </p15:clr>
        </p15:guide>
        <p15:guide id="2" pos="288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6D9A"/>
    <a:srgbClr val="4F81BD"/>
    <a:srgbClr val="3366CC"/>
    <a:srgbClr val="000033"/>
    <a:srgbClr val="062458"/>
    <a:srgbClr val="052058"/>
    <a:srgbClr val="11264C"/>
    <a:srgbClr val="64A3F9"/>
    <a:srgbClr val="5587C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16" autoAdjust="0"/>
    <p:restoredTop sz="94626" autoAdjust="0"/>
  </p:normalViewPr>
  <p:slideViewPr>
    <p:cSldViewPr snapToGrid="0" snapToObjects="1">
      <p:cViewPr varScale="1">
        <p:scale>
          <a:sx n="122" d="100"/>
          <a:sy n="122" d="100"/>
        </p:scale>
        <p:origin x="1336" y="208"/>
      </p:cViewPr>
      <p:guideLst>
        <p:guide orient="horz" pos="4162"/>
        <p:guide pos="2883"/>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96" d="100"/>
          <a:sy n="96" d="100"/>
        </p:scale>
        <p:origin x="2464"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426700-9CC0-124C-AD7C-E1AD7F9C2D75}" type="doc">
      <dgm:prSet loTypeId="urn:microsoft.com/office/officeart/2005/8/layout/radial1" loCatId="" qsTypeId="urn:microsoft.com/office/officeart/2005/8/quickstyle/3d1" qsCatId="3D" csTypeId="urn:microsoft.com/office/officeart/2005/8/colors/colorful3" csCatId="colorful" phldr="1"/>
      <dgm:spPr/>
      <dgm:t>
        <a:bodyPr/>
        <a:lstStyle/>
        <a:p>
          <a:endParaRPr lang="en-US"/>
        </a:p>
      </dgm:t>
    </dgm:pt>
    <dgm:pt modelId="{F080DCE4-F8F3-3C48-B5AD-ECA0A87EAA04}">
      <dgm:prSet phldrT="[Text]"/>
      <dgm:spPr/>
      <dgm:t>
        <a:bodyPr/>
        <a:lstStyle/>
        <a:p>
          <a:r>
            <a:rPr lang="en-US" dirty="0"/>
            <a:t>JAO</a:t>
          </a:r>
        </a:p>
      </dgm:t>
    </dgm:pt>
    <dgm:pt modelId="{B416709B-B9E9-C243-9890-F90EBADD4B12}" type="parTrans" cxnId="{7C378D70-A1AF-8A4B-A46C-F43FC62D9912}">
      <dgm:prSet/>
      <dgm:spPr/>
      <dgm:t>
        <a:bodyPr/>
        <a:lstStyle/>
        <a:p>
          <a:endParaRPr lang="en-US"/>
        </a:p>
      </dgm:t>
    </dgm:pt>
    <dgm:pt modelId="{6307F650-0BDC-804A-A5A2-08C7A99D9946}" type="sibTrans" cxnId="{7C378D70-A1AF-8A4B-A46C-F43FC62D9912}">
      <dgm:prSet/>
      <dgm:spPr/>
      <dgm:t>
        <a:bodyPr/>
        <a:lstStyle/>
        <a:p>
          <a:endParaRPr lang="en-US"/>
        </a:p>
      </dgm:t>
    </dgm:pt>
    <dgm:pt modelId="{97F5271A-D8BC-A44F-A806-91FFED534AFF}">
      <dgm:prSet phldrT="[Text]"/>
      <dgm:spPr/>
      <dgm:t>
        <a:bodyPr/>
        <a:lstStyle/>
        <a:p>
          <a:r>
            <a:rPr lang="en-US" dirty="0"/>
            <a:t>ESO</a:t>
          </a:r>
        </a:p>
      </dgm:t>
    </dgm:pt>
    <dgm:pt modelId="{48D3E9C8-8E08-744D-8174-396493752C12}" type="parTrans" cxnId="{1D646625-1295-2E4E-8AD5-07EDA9C302FB}">
      <dgm:prSet/>
      <dgm:spPr/>
      <dgm:t>
        <a:bodyPr/>
        <a:lstStyle/>
        <a:p>
          <a:endParaRPr lang="en-US"/>
        </a:p>
      </dgm:t>
    </dgm:pt>
    <dgm:pt modelId="{90A1C5A8-7D84-4341-AE4A-5F52956E91B6}" type="sibTrans" cxnId="{1D646625-1295-2E4E-8AD5-07EDA9C302FB}">
      <dgm:prSet/>
      <dgm:spPr/>
      <dgm:t>
        <a:bodyPr/>
        <a:lstStyle/>
        <a:p>
          <a:endParaRPr lang="en-US"/>
        </a:p>
      </dgm:t>
    </dgm:pt>
    <dgm:pt modelId="{97BDB6FF-BDC3-F84B-BD7D-8D7EF16380D3}">
      <dgm:prSet phldrT="[Text]"/>
      <dgm:spPr/>
      <dgm:t>
        <a:bodyPr/>
        <a:lstStyle/>
        <a:p>
          <a:r>
            <a:rPr lang="en-US" dirty="0"/>
            <a:t>NRAO</a:t>
          </a:r>
        </a:p>
      </dgm:t>
    </dgm:pt>
    <dgm:pt modelId="{26094390-C3AB-4541-90A3-4C9165483FD3}" type="parTrans" cxnId="{C22A8484-B91A-F24D-BF97-4BF07DBCF46A}">
      <dgm:prSet/>
      <dgm:spPr/>
      <dgm:t>
        <a:bodyPr/>
        <a:lstStyle/>
        <a:p>
          <a:endParaRPr lang="en-US"/>
        </a:p>
      </dgm:t>
    </dgm:pt>
    <dgm:pt modelId="{C1D4B575-3429-BE4E-B23B-ACA06E394355}" type="sibTrans" cxnId="{C22A8484-B91A-F24D-BF97-4BF07DBCF46A}">
      <dgm:prSet/>
      <dgm:spPr/>
      <dgm:t>
        <a:bodyPr/>
        <a:lstStyle/>
        <a:p>
          <a:endParaRPr lang="en-US"/>
        </a:p>
      </dgm:t>
    </dgm:pt>
    <dgm:pt modelId="{86050184-F31F-3B46-AA14-11DF59B8746F}">
      <dgm:prSet phldrT="[Text]"/>
      <dgm:spPr/>
      <dgm:t>
        <a:bodyPr/>
        <a:lstStyle/>
        <a:p>
          <a:r>
            <a:rPr lang="en-US" dirty="0"/>
            <a:t>NAOJ</a:t>
          </a:r>
        </a:p>
      </dgm:t>
    </dgm:pt>
    <dgm:pt modelId="{EF9FA352-E3C5-DF44-BBCF-24724792E3A3}" type="parTrans" cxnId="{F1C4998E-0195-A546-8E92-F335E7C2416F}">
      <dgm:prSet/>
      <dgm:spPr/>
      <dgm:t>
        <a:bodyPr/>
        <a:lstStyle/>
        <a:p>
          <a:endParaRPr lang="en-US"/>
        </a:p>
      </dgm:t>
    </dgm:pt>
    <dgm:pt modelId="{BC06F74D-1D04-9240-8229-2463394E9262}" type="sibTrans" cxnId="{F1C4998E-0195-A546-8E92-F335E7C2416F}">
      <dgm:prSet/>
      <dgm:spPr/>
      <dgm:t>
        <a:bodyPr/>
        <a:lstStyle/>
        <a:p>
          <a:endParaRPr lang="en-US"/>
        </a:p>
      </dgm:t>
    </dgm:pt>
    <dgm:pt modelId="{F7CD5CBE-6BBE-4E4D-B495-D2248B0AA5A5}" type="pres">
      <dgm:prSet presAssocID="{3A426700-9CC0-124C-AD7C-E1AD7F9C2D75}" presName="cycle" presStyleCnt="0">
        <dgm:presLayoutVars>
          <dgm:chMax val="1"/>
          <dgm:dir/>
          <dgm:animLvl val="ctr"/>
          <dgm:resizeHandles val="exact"/>
        </dgm:presLayoutVars>
      </dgm:prSet>
      <dgm:spPr/>
    </dgm:pt>
    <dgm:pt modelId="{CC2C1CEA-BB28-CA4B-B825-C69B8DD8D5DE}" type="pres">
      <dgm:prSet presAssocID="{F080DCE4-F8F3-3C48-B5AD-ECA0A87EAA04}" presName="centerShape" presStyleLbl="node0" presStyleIdx="0" presStyleCnt="1"/>
      <dgm:spPr/>
    </dgm:pt>
    <dgm:pt modelId="{F55DDBC6-042B-154A-98CF-A5F912A5F487}" type="pres">
      <dgm:prSet presAssocID="{48D3E9C8-8E08-744D-8174-396493752C12}" presName="Name9" presStyleLbl="parChTrans1D2" presStyleIdx="0" presStyleCnt="3"/>
      <dgm:spPr/>
    </dgm:pt>
    <dgm:pt modelId="{59634E41-8645-474E-923A-37EB59988977}" type="pres">
      <dgm:prSet presAssocID="{48D3E9C8-8E08-744D-8174-396493752C12}" presName="connTx" presStyleLbl="parChTrans1D2" presStyleIdx="0" presStyleCnt="3"/>
      <dgm:spPr/>
    </dgm:pt>
    <dgm:pt modelId="{9651C7B0-DCA1-2D4E-9AC8-E2C9B508F4E7}" type="pres">
      <dgm:prSet presAssocID="{97F5271A-D8BC-A44F-A806-91FFED534AFF}" presName="node" presStyleLbl="node1" presStyleIdx="0" presStyleCnt="3">
        <dgm:presLayoutVars>
          <dgm:bulletEnabled val="1"/>
        </dgm:presLayoutVars>
      </dgm:prSet>
      <dgm:spPr/>
    </dgm:pt>
    <dgm:pt modelId="{500F6512-49EC-484A-B08B-BD953B9E4475}" type="pres">
      <dgm:prSet presAssocID="{26094390-C3AB-4541-90A3-4C9165483FD3}" presName="Name9" presStyleLbl="parChTrans1D2" presStyleIdx="1" presStyleCnt="3"/>
      <dgm:spPr/>
    </dgm:pt>
    <dgm:pt modelId="{B988A4EB-FBF5-4A4F-A414-E67688148AD6}" type="pres">
      <dgm:prSet presAssocID="{26094390-C3AB-4541-90A3-4C9165483FD3}" presName="connTx" presStyleLbl="parChTrans1D2" presStyleIdx="1" presStyleCnt="3"/>
      <dgm:spPr/>
    </dgm:pt>
    <dgm:pt modelId="{C5024B62-7F3D-1D4B-8E75-79091DF05884}" type="pres">
      <dgm:prSet presAssocID="{97BDB6FF-BDC3-F84B-BD7D-8D7EF16380D3}" presName="node" presStyleLbl="node1" presStyleIdx="1" presStyleCnt="3">
        <dgm:presLayoutVars>
          <dgm:bulletEnabled val="1"/>
        </dgm:presLayoutVars>
      </dgm:prSet>
      <dgm:spPr/>
    </dgm:pt>
    <dgm:pt modelId="{73AEC945-8D69-C741-A86F-485A29F2115D}" type="pres">
      <dgm:prSet presAssocID="{EF9FA352-E3C5-DF44-BBCF-24724792E3A3}" presName="Name9" presStyleLbl="parChTrans1D2" presStyleIdx="2" presStyleCnt="3"/>
      <dgm:spPr/>
    </dgm:pt>
    <dgm:pt modelId="{1CEEA6A0-7583-064E-B02A-390A3F09587E}" type="pres">
      <dgm:prSet presAssocID="{EF9FA352-E3C5-DF44-BBCF-24724792E3A3}" presName="connTx" presStyleLbl="parChTrans1D2" presStyleIdx="2" presStyleCnt="3"/>
      <dgm:spPr/>
    </dgm:pt>
    <dgm:pt modelId="{B7C2E96B-2386-C249-BF74-838BC0F966C5}" type="pres">
      <dgm:prSet presAssocID="{86050184-F31F-3B46-AA14-11DF59B8746F}" presName="node" presStyleLbl="node1" presStyleIdx="2" presStyleCnt="3">
        <dgm:presLayoutVars>
          <dgm:bulletEnabled val="1"/>
        </dgm:presLayoutVars>
      </dgm:prSet>
      <dgm:spPr/>
    </dgm:pt>
  </dgm:ptLst>
  <dgm:cxnLst>
    <dgm:cxn modelId="{2557EB1B-B94C-074F-8F6C-641BB113A709}" type="presOf" srcId="{97F5271A-D8BC-A44F-A806-91FFED534AFF}" destId="{9651C7B0-DCA1-2D4E-9AC8-E2C9B508F4E7}" srcOrd="0" destOrd="0" presId="urn:microsoft.com/office/officeart/2005/8/layout/radial1"/>
    <dgm:cxn modelId="{1D646625-1295-2E4E-8AD5-07EDA9C302FB}" srcId="{F080DCE4-F8F3-3C48-B5AD-ECA0A87EAA04}" destId="{97F5271A-D8BC-A44F-A806-91FFED534AFF}" srcOrd="0" destOrd="0" parTransId="{48D3E9C8-8E08-744D-8174-396493752C12}" sibTransId="{90A1C5A8-7D84-4341-AE4A-5F52956E91B6}"/>
    <dgm:cxn modelId="{78234E43-46B4-B044-BC46-0EC1925819C6}" type="presOf" srcId="{26094390-C3AB-4541-90A3-4C9165483FD3}" destId="{B988A4EB-FBF5-4A4F-A414-E67688148AD6}" srcOrd="1" destOrd="0" presId="urn:microsoft.com/office/officeart/2005/8/layout/radial1"/>
    <dgm:cxn modelId="{996B1764-85AE-4547-904A-3F96CEF6D998}" type="presOf" srcId="{EF9FA352-E3C5-DF44-BBCF-24724792E3A3}" destId="{1CEEA6A0-7583-064E-B02A-390A3F09587E}" srcOrd="1" destOrd="0" presId="urn:microsoft.com/office/officeart/2005/8/layout/radial1"/>
    <dgm:cxn modelId="{68FC6E6F-30B5-6543-BAF2-C0FAA3A8DA61}" type="presOf" srcId="{EF9FA352-E3C5-DF44-BBCF-24724792E3A3}" destId="{73AEC945-8D69-C741-A86F-485A29F2115D}" srcOrd="0" destOrd="0" presId="urn:microsoft.com/office/officeart/2005/8/layout/radial1"/>
    <dgm:cxn modelId="{7C378D70-A1AF-8A4B-A46C-F43FC62D9912}" srcId="{3A426700-9CC0-124C-AD7C-E1AD7F9C2D75}" destId="{F080DCE4-F8F3-3C48-B5AD-ECA0A87EAA04}" srcOrd="0" destOrd="0" parTransId="{B416709B-B9E9-C243-9890-F90EBADD4B12}" sibTransId="{6307F650-0BDC-804A-A5A2-08C7A99D9946}"/>
    <dgm:cxn modelId="{6C381671-3B28-5A46-8E23-9191CF017887}" type="presOf" srcId="{48D3E9C8-8E08-744D-8174-396493752C12}" destId="{59634E41-8645-474E-923A-37EB59988977}" srcOrd="1" destOrd="0" presId="urn:microsoft.com/office/officeart/2005/8/layout/radial1"/>
    <dgm:cxn modelId="{0BAA027F-5C12-924E-A73A-DE8310E77BC2}" type="presOf" srcId="{97BDB6FF-BDC3-F84B-BD7D-8D7EF16380D3}" destId="{C5024B62-7F3D-1D4B-8E75-79091DF05884}" srcOrd="0" destOrd="0" presId="urn:microsoft.com/office/officeart/2005/8/layout/radial1"/>
    <dgm:cxn modelId="{C22A8484-B91A-F24D-BF97-4BF07DBCF46A}" srcId="{F080DCE4-F8F3-3C48-B5AD-ECA0A87EAA04}" destId="{97BDB6FF-BDC3-F84B-BD7D-8D7EF16380D3}" srcOrd="1" destOrd="0" parTransId="{26094390-C3AB-4541-90A3-4C9165483FD3}" sibTransId="{C1D4B575-3429-BE4E-B23B-ACA06E394355}"/>
    <dgm:cxn modelId="{F1C4998E-0195-A546-8E92-F335E7C2416F}" srcId="{F080DCE4-F8F3-3C48-B5AD-ECA0A87EAA04}" destId="{86050184-F31F-3B46-AA14-11DF59B8746F}" srcOrd="2" destOrd="0" parTransId="{EF9FA352-E3C5-DF44-BBCF-24724792E3A3}" sibTransId="{BC06F74D-1D04-9240-8229-2463394E9262}"/>
    <dgm:cxn modelId="{D5D3A898-8983-BE41-8B1A-EF5F1B2370F9}" type="presOf" srcId="{86050184-F31F-3B46-AA14-11DF59B8746F}" destId="{B7C2E96B-2386-C249-BF74-838BC0F966C5}" srcOrd="0" destOrd="0" presId="urn:microsoft.com/office/officeart/2005/8/layout/radial1"/>
    <dgm:cxn modelId="{48FBA1A9-2236-F24A-951D-9DEAAC4EFB22}" type="presOf" srcId="{3A426700-9CC0-124C-AD7C-E1AD7F9C2D75}" destId="{F7CD5CBE-6BBE-4E4D-B495-D2248B0AA5A5}" srcOrd="0" destOrd="0" presId="urn:microsoft.com/office/officeart/2005/8/layout/radial1"/>
    <dgm:cxn modelId="{3ED0A7AB-B00A-F447-A08E-8075DA8A5162}" type="presOf" srcId="{48D3E9C8-8E08-744D-8174-396493752C12}" destId="{F55DDBC6-042B-154A-98CF-A5F912A5F487}" srcOrd="0" destOrd="0" presId="urn:microsoft.com/office/officeart/2005/8/layout/radial1"/>
    <dgm:cxn modelId="{59D7BCB7-A0DF-8945-9BE2-0B70EADF4008}" type="presOf" srcId="{26094390-C3AB-4541-90A3-4C9165483FD3}" destId="{500F6512-49EC-484A-B08B-BD953B9E4475}" srcOrd="0" destOrd="0" presId="urn:microsoft.com/office/officeart/2005/8/layout/radial1"/>
    <dgm:cxn modelId="{B4EB03F0-01A1-EE47-8864-9C28B7E518EA}" type="presOf" srcId="{F080DCE4-F8F3-3C48-B5AD-ECA0A87EAA04}" destId="{CC2C1CEA-BB28-CA4B-B825-C69B8DD8D5DE}" srcOrd="0" destOrd="0" presId="urn:microsoft.com/office/officeart/2005/8/layout/radial1"/>
    <dgm:cxn modelId="{5E385D9B-A064-3343-B974-F3A49A9CB634}" type="presParOf" srcId="{F7CD5CBE-6BBE-4E4D-B495-D2248B0AA5A5}" destId="{CC2C1CEA-BB28-CA4B-B825-C69B8DD8D5DE}" srcOrd="0" destOrd="0" presId="urn:microsoft.com/office/officeart/2005/8/layout/radial1"/>
    <dgm:cxn modelId="{B9C08ACF-8DAF-5140-A325-11F64283B4AD}" type="presParOf" srcId="{F7CD5CBE-6BBE-4E4D-B495-D2248B0AA5A5}" destId="{F55DDBC6-042B-154A-98CF-A5F912A5F487}" srcOrd="1" destOrd="0" presId="urn:microsoft.com/office/officeart/2005/8/layout/radial1"/>
    <dgm:cxn modelId="{133EEA84-EE2C-F148-8A73-DDBDF4F2D50D}" type="presParOf" srcId="{F55DDBC6-042B-154A-98CF-A5F912A5F487}" destId="{59634E41-8645-474E-923A-37EB59988977}" srcOrd="0" destOrd="0" presId="urn:microsoft.com/office/officeart/2005/8/layout/radial1"/>
    <dgm:cxn modelId="{08BEB6E4-18E2-1A40-AF0A-0D7892DA88EC}" type="presParOf" srcId="{F7CD5CBE-6BBE-4E4D-B495-D2248B0AA5A5}" destId="{9651C7B0-DCA1-2D4E-9AC8-E2C9B508F4E7}" srcOrd="2" destOrd="0" presId="urn:microsoft.com/office/officeart/2005/8/layout/radial1"/>
    <dgm:cxn modelId="{C868D94C-3B40-9F44-93D0-39A119281DC2}" type="presParOf" srcId="{F7CD5CBE-6BBE-4E4D-B495-D2248B0AA5A5}" destId="{500F6512-49EC-484A-B08B-BD953B9E4475}" srcOrd="3" destOrd="0" presId="urn:microsoft.com/office/officeart/2005/8/layout/radial1"/>
    <dgm:cxn modelId="{A44F45FF-E9D7-BB45-B788-CE8C5CD8AC8D}" type="presParOf" srcId="{500F6512-49EC-484A-B08B-BD953B9E4475}" destId="{B988A4EB-FBF5-4A4F-A414-E67688148AD6}" srcOrd="0" destOrd="0" presId="urn:microsoft.com/office/officeart/2005/8/layout/radial1"/>
    <dgm:cxn modelId="{CC67DCF4-B912-A34D-AAB7-9658DE7EA52C}" type="presParOf" srcId="{F7CD5CBE-6BBE-4E4D-B495-D2248B0AA5A5}" destId="{C5024B62-7F3D-1D4B-8E75-79091DF05884}" srcOrd="4" destOrd="0" presId="urn:microsoft.com/office/officeart/2005/8/layout/radial1"/>
    <dgm:cxn modelId="{CCB2BADC-5451-8540-985E-506B20D7F1CE}" type="presParOf" srcId="{F7CD5CBE-6BBE-4E4D-B495-D2248B0AA5A5}" destId="{73AEC945-8D69-C741-A86F-485A29F2115D}" srcOrd="5" destOrd="0" presId="urn:microsoft.com/office/officeart/2005/8/layout/radial1"/>
    <dgm:cxn modelId="{F0A7309A-7001-A741-BAFD-F17F573E50FC}" type="presParOf" srcId="{73AEC945-8D69-C741-A86F-485A29F2115D}" destId="{1CEEA6A0-7583-064E-B02A-390A3F09587E}" srcOrd="0" destOrd="0" presId="urn:microsoft.com/office/officeart/2005/8/layout/radial1"/>
    <dgm:cxn modelId="{B7658E17-C624-B549-8D64-68A16D7F051C}" type="presParOf" srcId="{F7CD5CBE-6BBE-4E4D-B495-D2248B0AA5A5}" destId="{B7C2E96B-2386-C249-BF74-838BC0F966C5}" srcOrd="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2C1CEA-BB28-CA4B-B825-C69B8DD8D5DE}">
      <dsp:nvSpPr>
        <dsp:cNvPr id="0" name=""/>
        <dsp:cNvSpPr/>
      </dsp:nvSpPr>
      <dsp:spPr>
        <a:xfrm>
          <a:off x="1040083" y="891443"/>
          <a:ext cx="679074" cy="67907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kern="1200" dirty="0"/>
            <a:t>JAO</a:t>
          </a:r>
        </a:p>
      </dsp:txBody>
      <dsp:txXfrm>
        <a:off x="1139531" y="990891"/>
        <a:ext cx="480178" cy="480178"/>
      </dsp:txXfrm>
    </dsp:sp>
    <dsp:sp modelId="{F55DDBC6-042B-154A-98CF-A5F912A5F487}">
      <dsp:nvSpPr>
        <dsp:cNvPr id="0" name=""/>
        <dsp:cNvSpPr/>
      </dsp:nvSpPr>
      <dsp:spPr>
        <a:xfrm rot="16200000">
          <a:off x="1277165" y="766837"/>
          <a:ext cx="204910" cy="44299"/>
        </a:xfrm>
        <a:custGeom>
          <a:avLst/>
          <a:gdLst/>
          <a:ahLst/>
          <a:cxnLst/>
          <a:rect l="0" t="0" r="0" b="0"/>
          <a:pathLst>
            <a:path>
              <a:moveTo>
                <a:pt x="0" y="22149"/>
              </a:moveTo>
              <a:lnTo>
                <a:pt x="204910" y="22149"/>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374498" y="783865"/>
        <a:ext cx="10245" cy="10245"/>
      </dsp:txXfrm>
    </dsp:sp>
    <dsp:sp modelId="{9651C7B0-DCA1-2D4E-9AC8-E2C9B508F4E7}">
      <dsp:nvSpPr>
        <dsp:cNvPr id="0" name=""/>
        <dsp:cNvSpPr/>
      </dsp:nvSpPr>
      <dsp:spPr>
        <a:xfrm>
          <a:off x="1040083" y="7458"/>
          <a:ext cx="679074" cy="679074"/>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ESO</a:t>
          </a:r>
        </a:p>
      </dsp:txBody>
      <dsp:txXfrm>
        <a:off x="1139531" y="106906"/>
        <a:ext cx="480178" cy="480178"/>
      </dsp:txXfrm>
    </dsp:sp>
    <dsp:sp modelId="{500F6512-49EC-484A-B08B-BD953B9E4475}">
      <dsp:nvSpPr>
        <dsp:cNvPr id="0" name=""/>
        <dsp:cNvSpPr/>
      </dsp:nvSpPr>
      <dsp:spPr>
        <a:xfrm rot="1800000">
          <a:off x="1659942" y="1429826"/>
          <a:ext cx="204910" cy="44299"/>
        </a:xfrm>
        <a:custGeom>
          <a:avLst/>
          <a:gdLst/>
          <a:ahLst/>
          <a:cxnLst/>
          <a:rect l="0" t="0" r="0" b="0"/>
          <a:pathLst>
            <a:path>
              <a:moveTo>
                <a:pt x="0" y="22149"/>
              </a:moveTo>
              <a:lnTo>
                <a:pt x="204910" y="22149"/>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57274" y="1446853"/>
        <a:ext cx="10245" cy="10245"/>
      </dsp:txXfrm>
    </dsp:sp>
    <dsp:sp modelId="{C5024B62-7F3D-1D4B-8E75-79091DF05884}">
      <dsp:nvSpPr>
        <dsp:cNvPr id="0" name=""/>
        <dsp:cNvSpPr/>
      </dsp:nvSpPr>
      <dsp:spPr>
        <a:xfrm>
          <a:off x="1805637" y="1333435"/>
          <a:ext cx="679074" cy="679074"/>
        </a:xfrm>
        <a:prstGeom prst="ellipse">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NRAO</a:t>
          </a:r>
        </a:p>
      </dsp:txBody>
      <dsp:txXfrm>
        <a:off x="1905085" y="1432883"/>
        <a:ext cx="480178" cy="480178"/>
      </dsp:txXfrm>
    </dsp:sp>
    <dsp:sp modelId="{73AEC945-8D69-C741-A86F-485A29F2115D}">
      <dsp:nvSpPr>
        <dsp:cNvPr id="0" name=""/>
        <dsp:cNvSpPr/>
      </dsp:nvSpPr>
      <dsp:spPr>
        <a:xfrm rot="9000000">
          <a:off x="894389" y="1429826"/>
          <a:ext cx="204910" cy="44299"/>
        </a:xfrm>
        <a:custGeom>
          <a:avLst/>
          <a:gdLst/>
          <a:ahLst/>
          <a:cxnLst/>
          <a:rect l="0" t="0" r="0" b="0"/>
          <a:pathLst>
            <a:path>
              <a:moveTo>
                <a:pt x="0" y="22149"/>
              </a:moveTo>
              <a:lnTo>
                <a:pt x="204910" y="22149"/>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991721" y="1446853"/>
        <a:ext cx="10245" cy="10245"/>
      </dsp:txXfrm>
    </dsp:sp>
    <dsp:sp modelId="{B7C2E96B-2386-C249-BF74-838BC0F966C5}">
      <dsp:nvSpPr>
        <dsp:cNvPr id="0" name=""/>
        <dsp:cNvSpPr/>
      </dsp:nvSpPr>
      <dsp:spPr>
        <a:xfrm>
          <a:off x="274530" y="1333435"/>
          <a:ext cx="679074" cy="679074"/>
        </a:xfrm>
        <a:prstGeom prst="ellipse">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NAOJ</a:t>
          </a:r>
        </a:p>
      </dsp:txBody>
      <dsp:txXfrm>
        <a:off x="373978" y="1432883"/>
        <a:ext cx="480178" cy="480178"/>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DAF8F9-169D-44DB-85CA-273403A7B9DE}" type="datetimeFigureOut">
              <a:rPr lang="en-US" smtClean="0"/>
              <a:t>5/9/18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8C562-8B63-4E12-9383-291BCD3F64FA}" type="slidenum">
              <a:rPr lang="en-US" smtClean="0"/>
              <a:t>‹#›</a:t>
            </a:fld>
            <a:endParaRPr lang="en-US"/>
          </a:p>
        </p:txBody>
      </p:sp>
    </p:spTree>
    <p:extLst>
      <p:ext uri="{BB962C8B-B14F-4D97-AF65-F5344CB8AC3E}">
        <p14:creationId xmlns:p14="http://schemas.microsoft.com/office/powerpoint/2010/main" val="592870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3.emf"/><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Herc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5A5E4BC-80B7-204C-9BEE-18E8D0EA7079}"/>
              </a:ext>
            </a:extLst>
          </p:cNvPr>
          <p:cNvSpPr/>
          <p:nvPr userDrawn="1"/>
        </p:nvSpPr>
        <p:spPr>
          <a:xfrm>
            <a:off x="0" y="0"/>
            <a:ext cx="9144000" cy="4572000"/>
          </a:xfrm>
          <a:prstGeom prst="rect">
            <a:avLst/>
          </a:prstGeom>
          <a:solidFill>
            <a:srgbClr val="00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8407003" y="6457098"/>
            <a:ext cx="512210" cy="307326"/>
          </a:xfrm>
          <a:prstGeom prst="rect">
            <a:avLst/>
          </a:prstGeom>
        </p:spPr>
      </p:pic>
      <p:sp>
        <p:nvSpPr>
          <p:cNvPr id="11" name="Freeform 10"/>
          <p:cNvSpPr/>
          <p:nvPr userDrawn="1"/>
        </p:nvSpPr>
        <p:spPr>
          <a:xfrm>
            <a:off x="-124504" y="4230440"/>
            <a:ext cx="9393008" cy="2873033"/>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86561 w 9393008"/>
              <a:gd name="connsiteY9" fmla="*/ 838111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741037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838233 h 3844811"/>
              <a:gd name="connsiteX10" fmla="*/ 19340 w 9393008"/>
              <a:gd name="connsiteY10" fmla="*/ 3844811 h 3844811"/>
              <a:gd name="connsiteX11" fmla="*/ 0 w 9393008"/>
              <a:gd name="connsiteY11" fmla="*/ 58023 h 3844811"/>
              <a:gd name="connsiteX0" fmla="*/ 0 w 9393008"/>
              <a:gd name="connsiteY0" fmla="*/ 58023 h 3838236"/>
              <a:gd name="connsiteX1" fmla="*/ 1921150 w 9393008"/>
              <a:gd name="connsiteY1" fmla="*/ 193410 h 3838236"/>
              <a:gd name="connsiteX2" fmla="*/ 2965534 w 9393008"/>
              <a:gd name="connsiteY2" fmla="*/ 238540 h 3838236"/>
              <a:gd name="connsiteX3" fmla="*/ 3829407 w 9393008"/>
              <a:gd name="connsiteY3" fmla="*/ 199857 h 3838236"/>
              <a:gd name="connsiteX4" fmla="*/ 4583684 w 9393008"/>
              <a:gd name="connsiteY4" fmla="*/ 148281 h 3838236"/>
              <a:gd name="connsiteX5" fmla="*/ 6124473 w 9393008"/>
              <a:gd name="connsiteY5" fmla="*/ 38682 h 3838236"/>
              <a:gd name="connsiteX6" fmla="*/ 7723283 w 9393008"/>
              <a:gd name="connsiteY6" fmla="*/ 0 h 3838236"/>
              <a:gd name="connsiteX7" fmla="*/ 9077114 w 9393008"/>
              <a:gd name="connsiteY7" fmla="*/ 58023 h 3838236"/>
              <a:gd name="connsiteX8" fmla="*/ 9393008 w 9393008"/>
              <a:gd name="connsiteY8" fmla="*/ 90258 h 3838236"/>
              <a:gd name="connsiteX9" fmla="*/ 9354164 w 9393008"/>
              <a:gd name="connsiteY9" fmla="*/ 3838233 h 3838236"/>
              <a:gd name="connsiteX10" fmla="*/ 6640 w 9393008"/>
              <a:gd name="connsiteY10" fmla="*/ 2841511 h 3838236"/>
              <a:gd name="connsiteX11" fmla="*/ 0 w 9393008"/>
              <a:gd name="connsiteY11" fmla="*/ 58023 h 3838236"/>
              <a:gd name="connsiteX0" fmla="*/ 0 w 9393008"/>
              <a:gd name="connsiteY0" fmla="*/ 58023 h 2873033"/>
              <a:gd name="connsiteX1" fmla="*/ 1921150 w 9393008"/>
              <a:gd name="connsiteY1" fmla="*/ 193410 h 2873033"/>
              <a:gd name="connsiteX2" fmla="*/ 2965534 w 9393008"/>
              <a:gd name="connsiteY2" fmla="*/ 238540 h 2873033"/>
              <a:gd name="connsiteX3" fmla="*/ 3829407 w 9393008"/>
              <a:gd name="connsiteY3" fmla="*/ 199857 h 2873033"/>
              <a:gd name="connsiteX4" fmla="*/ 4583684 w 9393008"/>
              <a:gd name="connsiteY4" fmla="*/ 148281 h 2873033"/>
              <a:gd name="connsiteX5" fmla="*/ 6124473 w 9393008"/>
              <a:gd name="connsiteY5" fmla="*/ 38682 h 2873033"/>
              <a:gd name="connsiteX6" fmla="*/ 7723283 w 9393008"/>
              <a:gd name="connsiteY6" fmla="*/ 0 h 2873033"/>
              <a:gd name="connsiteX7" fmla="*/ 9077114 w 9393008"/>
              <a:gd name="connsiteY7" fmla="*/ 58023 h 2873033"/>
              <a:gd name="connsiteX8" fmla="*/ 9393008 w 9393008"/>
              <a:gd name="connsiteY8" fmla="*/ 90258 h 2873033"/>
              <a:gd name="connsiteX9" fmla="*/ 9354164 w 9393008"/>
              <a:gd name="connsiteY9" fmla="*/ 2873033 h 2873033"/>
              <a:gd name="connsiteX10" fmla="*/ 6640 w 9393008"/>
              <a:gd name="connsiteY10" fmla="*/ 2841511 h 2873033"/>
              <a:gd name="connsiteX11" fmla="*/ 0 w 9393008"/>
              <a:gd name="connsiteY11" fmla="*/ 58023 h 287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2873033">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54164" y="2873033"/>
                </a:lnTo>
                <a:lnTo>
                  <a:pt x="6640" y="2841511"/>
                </a:lnTo>
                <a:cubicBezTo>
                  <a:pt x="193" y="1579248"/>
                  <a:pt x="6447" y="1320286"/>
                  <a:pt x="0" y="58023"/>
                </a:cubicBez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12" name="Picture 11" descr="Curves_orange_blue.png"/>
          <p:cNvPicPr>
            <a:picLocks noChangeAspect="1"/>
          </p:cNvPicPr>
          <p:nvPr userDrawn="1"/>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4089797"/>
            <a:ext cx="9144000" cy="482203"/>
          </a:xfrm>
          <a:prstGeom prst="rect">
            <a:avLst/>
          </a:prstGeom>
        </p:spPr>
      </p:pic>
      <p:pic>
        <p:nvPicPr>
          <p:cNvPr id="15" name="Picture 1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7" name="Picture 16" descr="NRAO_Logo_White.ai"/>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3" name="Text Placeholder 2"/>
          <p:cNvSpPr>
            <a:spLocks noGrp="1"/>
          </p:cNvSpPr>
          <p:nvPr>
            <p:ph type="body" sz="quarter" idx="10" hasCustomPrompt="1"/>
          </p:nvPr>
        </p:nvSpPr>
        <p:spPr>
          <a:xfrm>
            <a:off x="833438" y="5038725"/>
            <a:ext cx="7110412" cy="628231"/>
          </a:xfrm>
          <a:prstGeom prst="rect">
            <a:avLst/>
          </a:prstGeom>
        </p:spPr>
        <p:txBody>
          <a:bodyPr/>
          <a:lstStyle>
            <a:lvl1pPr marL="0" indent="0">
              <a:buNone/>
              <a:defRPr b="1">
                <a:solidFill>
                  <a:schemeClr val="bg1"/>
                </a:solidFill>
                <a:latin typeface="Gill Sans MT" panose="020B0502020104020203" pitchFamily="34" charset="0"/>
              </a:defRPr>
            </a:lvl1pPr>
          </a:lstStyle>
          <a:p>
            <a:pPr lvl="0"/>
            <a:r>
              <a:rPr lang="en-US" dirty="0"/>
              <a:t>Presentation Title</a:t>
            </a:r>
          </a:p>
        </p:txBody>
      </p:sp>
      <p:sp>
        <p:nvSpPr>
          <p:cNvPr id="18" name="Text Placeholder 2"/>
          <p:cNvSpPr>
            <a:spLocks noGrp="1"/>
          </p:cNvSpPr>
          <p:nvPr>
            <p:ph type="body" sz="quarter" idx="11" hasCustomPrompt="1"/>
          </p:nvPr>
        </p:nvSpPr>
        <p:spPr>
          <a:xfrm>
            <a:off x="833438" y="5694273"/>
            <a:ext cx="7110412" cy="628231"/>
          </a:xfrm>
          <a:prstGeom prst="rect">
            <a:avLst/>
          </a:prstGeom>
        </p:spPr>
        <p:txBody>
          <a:bodyPr/>
          <a:lstStyle>
            <a:lvl1pPr marL="0" indent="0">
              <a:buNone/>
              <a:defRPr sz="2800" b="1">
                <a:solidFill>
                  <a:schemeClr val="bg1"/>
                </a:solidFill>
                <a:latin typeface="Gill Sans MT" panose="020B0502020104020203" pitchFamily="34" charset="0"/>
              </a:defRPr>
            </a:lvl1pPr>
          </a:lstStyle>
          <a:p>
            <a:pPr lvl="0"/>
            <a:r>
              <a:rPr lang="en-US" dirty="0"/>
              <a:t>Presenter</a:t>
            </a:r>
          </a:p>
        </p:txBody>
      </p:sp>
      <p:pic>
        <p:nvPicPr>
          <p:cNvPr id="13" name="Picture 12"/>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8472383" y="6443248"/>
            <a:ext cx="512210" cy="307326"/>
          </a:xfrm>
          <a:prstGeom prst="rect">
            <a:avLst/>
          </a:prstGeom>
        </p:spPr>
      </p:pic>
      <p:pic>
        <p:nvPicPr>
          <p:cNvPr id="14" name="Picture 13">
            <a:extLst>
              <a:ext uri="{FF2B5EF4-FFF2-40B4-BE49-F238E27FC236}">
                <a16:creationId xmlns:a16="http://schemas.microsoft.com/office/drawing/2014/main" id="{1BFA8FE4-8FB1-B341-8F68-85D5F854736B}"/>
              </a:ext>
            </a:extLst>
          </p:cNvPr>
          <p:cNvPicPr>
            <a:picLocks noChangeAspect="1"/>
          </p:cNvPicPr>
          <p:nvPr userDrawn="1"/>
        </p:nvPicPr>
        <p:blipFill rotWithShape="1">
          <a:blip r:embed="rId6"/>
          <a:srcRect l="46865" t="34439" r="32235" b="37588"/>
          <a:stretch/>
        </p:blipFill>
        <p:spPr>
          <a:xfrm rot="5400000">
            <a:off x="2575875" y="-389261"/>
            <a:ext cx="4002161" cy="4977724"/>
          </a:xfrm>
          <a:prstGeom prst="rect">
            <a:avLst/>
          </a:prstGeom>
        </p:spPr>
      </p:pic>
    </p:spTree>
    <p:extLst>
      <p:ext uri="{BB962C8B-B14F-4D97-AF65-F5344CB8AC3E}">
        <p14:creationId xmlns:p14="http://schemas.microsoft.com/office/powerpoint/2010/main" val="2490849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10" name="Text Placeholder 2"/>
          <p:cNvSpPr>
            <a:spLocks noGrp="1"/>
          </p:cNvSpPr>
          <p:nvPr>
            <p:ph type="body" sz="quarter" idx="11" hasCustomPrompt="1"/>
          </p:nvPr>
        </p:nvSpPr>
        <p:spPr>
          <a:xfrm>
            <a:off x="373040" y="670243"/>
            <a:ext cx="8636000" cy="619125"/>
          </a:xfrm>
          <a:prstGeom prst="rect">
            <a:avLst/>
          </a:prstGeom>
        </p:spPr>
        <p:txBody>
          <a:bodyPr/>
          <a:lstStyle>
            <a:lvl1pPr marL="0" indent="0">
              <a:buNone/>
              <a:defRPr sz="2800">
                <a:latin typeface="Gill Sans MT" panose="020B0502020104020203" pitchFamily="34" charset="0"/>
              </a:defRPr>
            </a:lvl1pPr>
          </a:lstStyle>
          <a:p>
            <a:pPr lvl="0"/>
            <a:r>
              <a:rPr lang="en-US" dirty="0"/>
              <a:t>Subtitle</a:t>
            </a:r>
          </a:p>
        </p:txBody>
      </p:sp>
      <p:sp>
        <p:nvSpPr>
          <p:cNvPr id="5" name="Text Placeholder 4"/>
          <p:cNvSpPr>
            <a:spLocks noGrp="1"/>
          </p:cNvSpPr>
          <p:nvPr>
            <p:ph type="body" sz="quarter" idx="12" hasCustomPrompt="1"/>
          </p:nvPr>
        </p:nvSpPr>
        <p:spPr>
          <a:xfrm>
            <a:off x="373040" y="1288456"/>
            <a:ext cx="8636000" cy="4603750"/>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64550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no subtitle)">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373040" y="711200"/>
            <a:ext cx="8636000" cy="5181006"/>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3930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438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rminator">
    <p:spTree>
      <p:nvGrpSpPr>
        <p:cNvPr id="1" name=""/>
        <p:cNvGrpSpPr/>
        <p:nvPr/>
      </p:nvGrpSpPr>
      <p:grpSpPr>
        <a:xfrm>
          <a:off x="0" y="0"/>
          <a:ext cx="0" cy="0"/>
          <a:chOff x="0" y="0"/>
          <a:chExt cx="0" cy="0"/>
        </a:xfrm>
      </p:grpSpPr>
      <p:pic>
        <p:nvPicPr>
          <p:cNvPr id="8" name="Picture 1" descr="nrao_logo_pm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7352" y="346326"/>
            <a:ext cx="2612566" cy="339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userDrawn="1"/>
        </p:nvSpPr>
        <p:spPr>
          <a:xfrm>
            <a:off x="2245055" y="3908877"/>
            <a:ext cx="4217159" cy="1144929"/>
          </a:xfrm>
          <a:prstGeom prst="rect">
            <a:avLst/>
          </a:prstGeom>
          <a:noFill/>
        </p:spPr>
        <p:txBody>
          <a:bodyPr wrap="square" rtlCol="0">
            <a:spAutoFit/>
          </a:bodyPr>
          <a:lstStyle/>
          <a:p>
            <a:pPr algn="ctr">
              <a:lnSpc>
                <a:spcPct val="80000"/>
              </a:lnSpc>
              <a:spcBef>
                <a:spcPct val="20000"/>
              </a:spcBef>
            </a:pPr>
            <a:r>
              <a:rPr lang="en-US" sz="1800" b="1" dirty="0">
                <a:solidFill>
                  <a:srgbClr val="062458"/>
                </a:solidFill>
                <a:latin typeface="Gill Sans MT" charset="0"/>
                <a:cs typeface="Gill Sans" charset="0"/>
              </a:rPr>
              <a:t>science.nrao.edu</a:t>
            </a:r>
          </a:p>
          <a:p>
            <a:pPr algn="ctr">
              <a:lnSpc>
                <a:spcPct val="80000"/>
              </a:lnSpc>
              <a:spcBef>
                <a:spcPct val="20000"/>
              </a:spcBef>
            </a:pPr>
            <a:r>
              <a:rPr lang="en-US" sz="1800" b="1" dirty="0">
                <a:solidFill>
                  <a:srgbClr val="062458"/>
                </a:solidFill>
                <a:latin typeface="Gill Sans MT" charset="0"/>
              </a:rPr>
              <a:t>  public.nrao.edu</a:t>
            </a:r>
          </a:p>
          <a:p>
            <a:pPr algn="ctr">
              <a:lnSpc>
                <a:spcPct val="80000"/>
              </a:lnSpc>
              <a:spcBef>
                <a:spcPct val="20000"/>
              </a:spcBef>
            </a:pPr>
            <a:r>
              <a:rPr lang="en-US" sz="1800" b="1" dirty="0">
                <a:solidFill>
                  <a:srgbClr val="062458"/>
                </a:solidFill>
                <a:latin typeface="Gill Sans MT" charset="0"/>
              </a:rPr>
              <a:t>   ngvla.nrao.edu</a:t>
            </a:r>
            <a:endParaRPr lang="en-US" dirty="0"/>
          </a:p>
          <a:p>
            <a:endParaRPr lang="en-US" dirty="0"/>
          </a:p>
        </p:txBody>
      </p:sp>
      <p:sp>
        <p:nvSpPr>
          <p:cNvPr id="15" name="TextBox 14"/>
          <p:cNvSpPr txBox="1"/>
          <p:nvPr userDrawn="1"/>
        </p:nvSpPr>
        <p:spPr>
          <a:xfrm>
            <a:off x="391234" y="5003006"/>
            <a:ext cx="7924800" cy="800219"/>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a:latin typeface="Gill Sans MT" charset="0"/>
                <a:cs typeface="Gill Sans" charset="0"/>
              </a:rPr>
              <a:t>The National Radio Astronomy Observatory is a facility of the National Science Foundation</a:t>
            </a:r>
            <a:br>
              <a:rPr lang="en-US" sz="1400" b="1" i="1" dirty="0">
                <a:latin typeface="Gill Sans MT" charset="0"/>
                <a:cs typeface="Gill Sans" charset="0"/>
              </a:rPr>
            </a:br>
            <a:r>
              <a:rPr lang="en-US" sz="1400" b="1" i="1" dirty="0">
                <a:latin typeface="Gill Sans MT" charset="0"/>
                <a:cs typeface="Gill Sans" charset="0"/>
              </a:rPr>
              <a:t>operated under cooperative agreement by Associated Universities, Inc.</a:t>
            </a:r>
          </a:p>
          <a:p>
            <a:endParaRPr lang="en-US" dirty="0"/>
          </a:p>
        </p:txBody>
      </p:sp>
    </p:spTree>
    <p:extLst>
      <p:ext uri="{BB962C8B-B14F-4D97-AF65-F5344CB8AC3E}">
        <p14:creationId xmlns:p14="http://schemas.microsoft.com/office/powerpoint/2010/main" val="756098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v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373040" y="652843"/>
            <a:ext cx="8636000" cy="5368816"/>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9389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emf"/><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255AA-1BD5-446E-819C-59471BEAD13B}" type="datetimeFigureOut">
              <a:rPr lang="en-US" smtClean="0"/>
              <a:t>5/9/18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F3DFE-369F-42A8-95CC-0615539CF6FC}" type="slidenum">
              <a:rPr lang="en-US" smtClean="0"/>
              <a:t>‹#›</a:t>
            </a:fld>
            <a:endParaRPr lang="en-US"/>
          </a:p>
        </p:txBody>
      </p:sp>
      <p:sp>
        <p:nvSpPr>
          <p:cNvPr id="10" name="Freeform 9"/>
          <p:cNvSpPr/>
          <p:nvPr/>
        </p:nvSpPr>
        <p:spPr>
          <a:xfrm>
            <a:off x="-80001" y="6113419"/>
            <a:ext cx="9350520" cy="838111"/>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838111">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86561" y="838111"/>
                </a:lnTo>
                <a:lnTo>
                  <a:pt x="19340" y="818770"/>
                </a:lnTo>
                <a:lnTo>
                  <a:pt x="0" y="58023"/>
                </a:ln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2" name="Picture 11" descr="Curves_orange_blue.png"/>
          <p:cNvPicPr>
            <a:picLocks noChangeAspect="1"/>
          </p:cNvPicPr>
          <p:nvPr/>
        </p:nvPicPr>
        <p:blipFill>
          <a:blip r:embed="rId9"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5982031"/>
            <a:ext cx="9144000" cy="482203"/>
          </a:xfrm>
          <a:prstGeom prst="rect">
            <a:avLst/>
          </a:prstGeom>
        </p:spPr>
      </p:pic>
      <p:pic>
        <p:nvPicPr>
          <p:cNvPr id="14" name="Picture 13" descr="NRAO_Logo_White.ai"/>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15" name="Subtitle 2"/>
          <p:cNvSpPr txBox="1">
            <a:spLocks/>
          </p:cNvSpPr>
          <p:nvPr/>
        </p:nvSpPr>
        <p:spPr>
          <a:xfrm>
            <a:off x="211671" y="6510864"/>
            <a:ext cx="3769084" cy="217448"/>
          </a:xfrm>
          <a:prstGeom prst="rect">
            <a:avLst/>
          </a:prstGeom>
        </p:spPr>
        <p:txBody>
          <a:bodyPr vert="horz" wrap="none" lIns="0" tIns="0" rIns="0" bIns="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fld id="{0372DE0E-017C-6047-AB40-14FA8E408B1F}" type="slidenum">
              <a:rPr lang="en-US" sz="1200" smtClean="0">
                <a:solidFill>
                  <a:schemeClr val="bg1"/>
                </a:solidFill>
                <a:latin typeface="Gill Sans Light"/>
                <a:cs typeface="Gill Sans Light"/>
              </a:rPr>
              <a:pPr algn="l"/>
              <a:t>‹#›</a:t>
            </a:fld>
            <a:endParaRPr lang="en-US" sz="1200" dirty="0">
              <a:solidFill>
                <a:schemeClr val="tx2">
                  <a:lumMod val="20000"/>
                  <a:lumOff val="80000"/>
                </a:schemeClr>
              </a:solidFill>
              <a:latin typeface="Gill Sans Light"/>
              <a:cs typeface="Gill Sans Light"/>
            </a:endParaRPr>
          </a:p>
        </p:txBody>
      </p:sp>
      <p:sp>
        <p:nvSpPr>
          <p:cNvPr id="16" name="Footer Placeholder 1"/>
          <p:cNvSpPr txBox="1">
            <a:spLocks/>
          </p:cNvSpPr>
          <p:nvPr/>
        </p:nvSpPr>
        <p:spPr>
          <a:xfrm>
            <a:off x="1733266" y="6405805"/>
            <a:ext cx="5199797" cy="38221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400" b="1" dirty="0">
                <a:solidFill>
                  <a:prstClr val="white"/>
                </a:solidFill>
                <a:latin typeface="Gill Sans MT" panose="020B0502020104020203" pitchFamily="34" charset="0"/>
              </a:rPr>
              <a:t>SRDP </a:t>
            </a:r>
            <a:r>
              <a:rPr lang="en-US" sz="1400" b="1" dirty="0" err="1">
                <a:solidFill>
                  <a:prstClr val="white"/>
                </a:solidFill>
                <a:latin typeface="Gill Sans MT" panose="020B0502020104020203" pitchFamily="34" charset="0"/>
              </a:rPr>
              <a:t>CoDR</a:t>
            </a:r>
            <a:r>
              <a:rPr lang="en-US" sz="1400" b="1" dirty="0">
                <a:solidFill>
                  <a:prstClr val="white"/>
                </a:solidFill>
                <a:latin typeface="Gill Sans MT" panose="020B0502020104020203" pitchFamily="34" charset="0"/>
              </a:rPr>
              <a:t> – May 10-11, 2018</a:t>
            </a:r>
          </a:p>
        </p:txBody>
      </p:sp>
      <p:pic>
        <p:nvPicPr>
          <p:cNvPr id="17" name="Picture 16"/>
          <p:cNvPicPr>
            <a:picLocks noChangeAspect="1"/>
          </p:cNvPicPr>
          <p:nvPr userDrawn="1"/>
        </p:nvPicPr>
        <p:blipFill>
          <a:blip r:embed="rId11">
            <a:biLevel thresh="50000"/>
            <a:extLst>
              <a:ext uri="{28A0092B-C50C-407E-A947-70E740481C1C}">
                <a14:useLocalDpi xmlns:a14="http://schemas.microsoft.com/office/drawing/2010/main" val="0"/>
              </a:ext>
            </a:extLst>
          </a:blip>
          <a:stretch>
            <a:fillRect/>
          </a:stretch>
        </p:blipFill>
        <p:spPr>
          <a:xfrm>
            <a:off x="8407003" y="6457098"/>
            <a:ext cx="512210" cy="307326"/>
          </a:xfrm>
          <a:prstGeom prst="rect">
            <a:avLst/>
          </a:prstGeom>
        </p:spPr>
      </p:pic>
    </p:spTree>
    <p:extLst>
      <p:ext uri="{BB962C8B-B14F-4D97-AF65-F5344CB8AC3E}">
        <p14:creationId xmlns:p14="http://schemas.microsoft.com/office/powerpoint/2010/main" val="3925874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5" r:id="rId5"/>
    <p:sldLayoutId id="2147483667"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sharepoint.nrao.edu/pmd/projects/_layouts/15/WopiFrame2.aspx?sourcedoc=/pmd/projects/530%20Science%20Ready%20Data%20Products/Project%20Management%20Plan/RACI/530%20SRDP%20Responsibility%20Matrix.xlsx&amp;action=defaul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emf"/><Relationship Id="rId7"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33438" y="4624553"/>
            <a:ext cx="7110412" cy="1042404"/>
          </a:xfrm>
        </p:spPr>
        <p:txBody>
          <a:bodyPr/>
          <a:lstStyle/>
          <a:p>
            <a:r>
              <a:rPr lang="en-US" dirty="0"/>
              <a:t>Science Ready Data Products </a:t>
            </a:r>
            <a:r>
              <a:rPr lang="en-US" dirty="0" err="1"/>
              <a:t>CoDR</a:t>
            </a:r>
            <a:endParaRPr lang="en-US" dirty="0"/>
          </a:p>
          <a:p>
            <a:r>
              <a:rPr lang="en-US" dirty="0"/>
              <a:t>Context</a:t>
            </a:r>
          </a:p>
        </p:txBody>
      </p:sp>
      <p:sp>
        <p:nvSpPr>
          <p:cNvPr id="3" name="Text Placeholder 2"/>
          <p:cNvSpPr>
            <a:spLocks noGrp="1"/>
          </p:cNvSpPr>
          <p:nvPr>
            <p:ph type="body" sz="quarter" idx="11"/>
          </p:nvPr>
        </p:nvSpPr>
        <p:spPr>
          <a:xfrm>
            <a:off x="833438" y="6051625"/>
            <a:ext cx="7110412" cy="628231"/>
          </a:xfrm>
        </p:spPr>
        <p:txBody>
          <a:bodyPr/>
          <a:lstStyle/>
          <a:p>
            <a:r>
              <a:rPr lang="en-US" dirty="0"/>
              <a:t>Jeff Kern</a:t>
            </a:r>
          </a:p>
        </p:txBody>
      </p:sp>
    </p:spTree>
    <p:extLst>
      <p:ext uri="{BB962C8B-B14F-4D97-AF65-F5344CB8AC3E}">
        <p14:creationId xmlns:p14="http://schemas.microsoft.com/office/powerpoint/2010/main" val="2418952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50208" y="145743"/>
            <a:ext cx="8636000" cy="477202"/>
          </a:xfrm>
        </p:spPr>
        <p:txBody>
          <a:bodyPr/>
          <a:lstStyle/>
          <a:p>
            <a:r>
              <a:rPr lang="en-US" dirty="0"/>
              <a:t>Science Ready Data Products</a:t>
            </a:r>
          </a:p>
        </p:txBody>
      </p:sp>
      <p:sp>
        <p:nvSpPr>
          <p:cNvPr id="8" name="Text Placeholder 7"/>
          <p:cNvSpPr>
            <a:spLocks noGrp="1"/>
          </p:cNvSpPr>
          <p:nvPr>
            <p:ph type="body" sz="quarter" idx="11"/>
          </p:nvPr>
        </p:nvSpPr>
        <p:spPr>
          <a:xfrm>
            <a:off x="373040" y="670243"/>
            <a:ext cx="8636000" cy="619125"/>
          </a:xfrm>
        </p:spPr>
        <p:txBody>
          <a:bodyPr/>
          <a:lstStyle/>
          <a:p>
            <a:r>
              <a:rPr lang="en-US" dirty="0"/>
              <a:t>Internal Organization</a:t>
            </a:r>
          </a:p>
        </p:txBody>
      </p:sp>
      <p:sp>
        <p:nvSpPr>
          <p:cNvPr id="7" name="Rectangle 6"/>
          <p:cNvSpPr/>
          <p:nvPr/>
        </p:nvSpPr>
        <p:spPr>
          <a:xfrm>
            <a:off x="3472523" y="1357505"/>
            <a:ext cx="1371600" cy="507831"/>
          </a:xfrm>
          <a:prstGeom prst="rect">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Assistant Director</a:t>
            </a:r>
          </a:p>
          <a:p>
            <a:pPr algn="ctr"/>
            <a:r>
              <a:rPr lang="en-US" sz="900" dirty="0">
                <a:solidFill>
                  <a:schemeClr val="tx1"/>
                </a:solidFill>
              </a:rPr>
              <a:t> SSR</a:t>
            </a:r>
          </a:p>
          <a:p>
            <a:pPr algn="ctr"/>
            <a:r>
              <a:rPr lang="en-US" sz="900" i="1" dirty="0">
                <a:solidFill>
                  <a:schemeClr val="tx1"/>
                </a:solidFill>
              </a:rPr>
              <a:t>Lewis Ball</a:t>
            </a:r>
          </a:p>
        </p:txBody>
      </p:sp>
      <p:sp>
        <p:nvSpPr>
          <p:cNvPr id="9" name="Rectangle 8"/>
          <p:cNvSpPr/>
          <p:nvPr/>
        </p:nvSpPr>
        <p:spPr>
          <a:xfrm>
            <a:off x="3472523" y="2078900"/>
            <a:ext cx="1371600" cy="548183"/>
          </a:xfrm>
          <a:prstGeom prst="rect">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SRDP  Project Director</a:t>
            </a:r>
          </a:p>
          <a:p>
            <a:pPr algn="ctr"/>
            <a:r>
              <a:rPr lang="en-US" sz="900" i="1" dirty="0">
                <a:solidFill>
                  <a:schemeClr val="tx1"/>
                </a:solidFill>
              </a:rPr>
              <a:t>Jeff Kern</a:t>
            </a:r>
          </a:p>
        </p:txBody>
      </p:sp>
      <p:sp>
        <p:nvSpPr>
          <p:cNvPr id="10" name="Rectangle 9"/>
          <p:cNvSpPr/>
          <p:nvPr/>
        </p:nvSpPr>
        <p:spPr>
          <a:xfrm>
            <a:off x="5187641" y="2538319"/>
            <a:ext cx="1371600" cy="342900"/>
          </a:xfrm>
          <a:prstGeom prst="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Project Manager</a:t>
            </a:r>
          </a:p>
          <a:p>
            <a:pPr algn="ctr"/>
            <a:r>
              <a:rPr lang="en-US" sz="900" i="1" dirty="0">
                <a:solidFill>
                  <a:schemeClr val="tx1"/>
                </a:solidFill>
              </a:rPr>
              <a:t>Bob </a:t>
            </a:r>
            <a:r>
              <a:rPr lang="en-US" sz="900" i="1" dirty="0" err="1">
                <a:solidFill>
                  <a:schemeClr val="tx1"/>
                </a:solidFill>
              </a:rPr>
              <a:t>Treacy</a:t>
            </a:r>
            <a:endParaRPr lang="en-US" sz="900" i="1" dirty="0">
              <a:solidFill>
                <a:schemeClr val="tx1"/>
              </a:solidFill>
            </a:endParaRPr>
          </a:p>
        </p:txBody>
      </p:sp>
      <p:sp>
        <p:nvSpPr>
          <p:cNvPr id="11" name="Rectangle 10"/>
          <p:cNvSpPr/>
          <p:nvPr/>
        </p:nvSpPr>
        <p:spPr>
          <a:xfrm>
            <a:off x="5187641" y="2078901"/>
            <a:ext cx="1371600" cy="342900"/>
          </a:xfrm>
          <a:prstGeom prst="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Program Manager</a:t>
            </a:r>
          </a:p>
          <a:p>
            <a:pPr algn="ctr"/>
            <a:r>
              <a:rPr lang="en-US" sz="900" i="1" dirty="0">
                <a:solidFill>
                  <a:schemeClr val="tx1"/>
                </a:solidFill>
              </a:rPr>
              <a:t>Mike Shannon</a:t>
            </a:r>
          </a:p>
        </p:txBody>
      </p:sp>
      <p:sp>
        <p:nvSpPr>
          <p:cNvPr id="12" name="Rectangle 11"/>
          <p:cNvSpPr/>
          <p:nvPr/>
        </p:nvSpPr>
        <p:spPr>
          <a:xfrm>
            <a:off x="4320612" y="3199539"/>
            <a:ext cx="1371600" cy="364989"/>
          </a:xfrm>
          <a:prstGeom prst="rect">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SRDP Project Scientist</a:t>
            </a:r>
          </a:p>
          <a:p>
            <a:pPr algn="ctr"/>
            <a:r>
              <a:rPr lang="en-US" sz="900" dirty="0">
                <a:solidFill>
                  <a:schemeClr val="tx1"/>
                </a:solidFill>
              </a:rPr>
              <a:t>John Tobin</a:t>
            </a:r>
          </a:p>
        </p:txBody>
      </p:sp>
      <p:sp>
        <p:nvSpPr>
          <p:cNvPr id="13" name="Rectangle 12"/>
          <p:cNvSpPr/>
          <p:nvPr/>
        </p:nvSpPr>
        <p:spPr>
          <a:xfrm>
            <a:off x="2583686" y="3199540"/>
            <a:ext cx="1371600" cy="369332"/>
          </a:xfrm>
          <a:prstGeom prst="rect">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900" dirty="0">
                <a:solidFill>
                  <a:schemeClr val="tx1"/>
                </a:solidFill>
              </a:rPr>
              <a:t>SRDP Operations Manager</a:t>
            </a:r>
          </a:p>
        </p:txBody>
      </p:sp>
      <p:sp>
        <p:nvSpPr>
          <p:cNvPr id="14" name="Rectangle 13"/>
          <p:cNvSpPr/>
          <p:nvPr/>
        </p:nvSpPr>
        <p:spPr>
          <a:xfrm>
            <a:off x="5817345" y="3164011"/>
            <a:ext cx="1371600" cy="507831"/>
          </a:xfrm>
          <a:prstGeom prst="rect">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900" dirty="0">
                <a:solidFill>
                  <a:schemeClr val="tx1"/>
                </a:solidFill>
              </a:rPr>
              <a:t>VLA Sci. User Support Lead</a:t>
            </a:r>
          </a:p>
          <a:p>
            <a:pPr algn="ctr"/>
            <a:r>
              <a:rPr lang="en-US" sz="900" i="1" dirty="0">
                <a:solidFill>
                  <a:schemeClr val="tx1"/>
                </a:solidFill>
              </a:rPr>
              <a:t>Emmanuel </a:t>
            </a:r>
            <a:r>
              <a:rPr lang="en-US" sz="900" i="1" dirty="0" err="1">
                <a:solidFill>
                  <a:schemeClr val="tx1"/>
                </a:solidFill>
              </a:rPr>
              <a:t>Momjian</a:t>
            </a:r>
            <a:endParaRPr lang="en-US" sz="900" i="1" dirty="0">
              <a:solidFill>
                <a:schemeClr val="tx1"/>
              </a:solidFill>
            </a:endParaRPr>
          </a:p>
        </p:txBody>
      </p:sp>
      <p:sp>
        <p:nvSpPr>
          <p:cNvPr id="15" name="Rectangle 14"/>
          <p:cNvSpPr/>
          <p:nvPr/>
        </p:nvSpPr>
        <p:spPr>
          <a:xfrm>
            <a:off x="209767" y="2078901"/>
            <a:ext cx="1371600" cy="548182"/>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900" dirty="0">
                <a:solidFill>
                  <a:schemeClr val="tx1"/>
                </a:solidFill>
              </a:rPr>
              <a:t>NA ARC Manager</a:t>
            </a:r>
          </a:p>
          <a:p>
            <a:pPr algn="ctr"/>
            <a:r>
              <a:rPr lang="en-US" sz="900" i="1" dirty="0">
                <a:solidFill>
                  <a:schemeClr val="tx1"/>
                </a:solidFill>
              </a:rPr>
              <a:t>Anthony </a:t>
            </a:r>
            <a:r>
              <a:rPr lang="en-US" sz="900" i="1" dirty="0" err="1">
                <a:solidFill>
                  <a:schemeClr val="tx1"/>
                </a:solidFill>
              </a:rPr>
              <a:t>Remijian</a:t>
            </a:r>
            <a:endParaRPr lang="en-US" sz="900" i="1" dirty="0">
              <a:solidFill>
                <a:schemeClr val="tx1"/>
              </a:solidFill>
            </a:endParaRPr>
          </a:p>
        </p:txBody>
      </p:sp>
      <p:sp>
        <p:nvSpPr>
          <p:cNvPr id="16" name="Rectangle 15"/>
          <p:cNvSpPr/>
          <p:nvPr/>
        </p:nvSpPr>
        <p:spPr>
          <a:xfrm>
            <a:off x="4257403" y="4740448"/>
            <a:ext cx="1371600" cy="342900"/>
          </a:xfrm>
          <a:prstGeom prst="rect">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Data Analyst (NM)</a:t>
            </a:r>
          </a:p>
        </p:txBody>
      </p:sp>
      <p:sp>
        <p:nvSpPr>
          <p:cNvPr id="17" name="Rectangle 16"/>
          <p:cNvSpPr/>
          <p:nvPr/>
        </p:nvSpPr>
        <p:spPr>
          <a:xfrm>
            <a:off x="294389" y="4718790"/>
            <a:ext cx="1371600" cy="342900"/>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Data Analyst (NAASC)</a:t>
            </a:r>
          </a:p>
        </p:txBody>
      </p:sp>
      <p:sp>
        <p:nvSpPr>
          <p:cNvPr id="18" name="Rectangle 17"/>
          <p:cNvSpPr/>
          <p:nvPr/>
        </p:nvSpPr>
        <p:spPr>
          <a:xfrm>
            <a:off x="1750610" y="4724260"/>
            <a:ext cx="1371600" cy="342900"/>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Scientist (NAASC)</a:t>
            </a:r>
          </a:p>
        </p:txBody>
      </p:sp>
      <p:cxnSp>
        <p:nvCxnSpPr>
          <p:cNvPr id="20" name="Straight Connector 19"/>
          <p:cNvCxnSpPr>
            <a:stCxn id="7" idx="2"/>
            <a:endCxn id="9" idx="0"/>
          </p:cNvCxnSpPr>
          <p:nvPr/>
        </p:nvCxnSpPr>
        <p:spPr>
          <a:xfrm>
            <a:off x="4158323" y="1865336"/>
            <a:ext cx="0" cy="21356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1" idx="2"/>
            <a:endCxn id="10" idx="0"/>
          </p:cNvCxnSpPr>
          <p:nvPr/>
        </p:nvCxnSpPr>
        <p:spPr>
          <a:xfrm>
            <a:off x="5873441" y="2421801"/>
            <a:ext cx="0" cy="1165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9" idx="2"/>
          </p:cNvCxnSpPr>
          <p:nvPr/>
        </p:nvCxnSpPr>
        <p:spPr>
          <a:xfrm>
            <a:off x="4158323" y="2627083"/>
            <a:ext cx="0" cy="3658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Elbow Connector 29"/>
          <p:cNvCxnSpPr>
            <a:endCxn id="12" idx="0"/>
          </p:cNvCxnSpPr>
          <p:nvPr/>
        </p:nvCxnSpPr>
        <p:spPr>
          <a:xfrm>
            <a:off x="4158324" y="2985584"/>
            <a:ext cx="848088" cy="213955"/>
          </a:xfrm>
          <a:prstGeom prst="bentConnector2">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0" idx="1"/>
          </p:cNvCxnSpPr>
          <p:nvPr/>
        </p:nvCxnSpPr>
        <p:spPr>
          <a:xfrm flipH="1">
            <a:off x="4146952" y="2709769"/>
            <a:ext cx="1040690" cy="2648"/>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5817345" y="4742551"/>
            <a:ext cx="1371600" cy="342900"/>
          </a:xfrm>
          <a:prstGeom prst="rect">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Sci. User Support Group Scientists (NM)</a:t>
            </a:r>
          </a:p>
        </p:txBody>
      </p:sp>
      <p:cxnSp>
        <p:nvCxnSpPr>
          <p:cNvPr id="41" name="Elbow Connector 40"/>
          <p:cNvCxnSpPr>
            <a:endCxn id="13" idx="0"/>
          </p:cNvCxnSpPr>
          <p:nvPr/>
        </p:nvCxnSpPr>
        <p:spPr>
          <a:xfrm rot="10800000" flipV="1">
            <a:off x="3269486" y="2985582"/>
            <a:ext cx="888838" cy="213957"/>
          </a:xfrm>
          <a:prstGeom prst="bentConnector2">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15" idx="2"/>
            <a:endCxn id="85" idx="0"/>
          </p:cNvCxnSpPr>
          <p:nvPr/>
        </p:nvCxnSpPr>
        <p:spPr>
          <a:xfrm>
            <a:off x="895567" y="2627083"/>
            <a:ext cx="0" cy="5032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Elbow Connector 70"/>
          <p:cNvCxnSpPr>
            <a:stCxn id="16" idx="0"/>
          </p:cNvCxnSpPr>
          <p:nvPr/>
        </p:nvCxnSpPr>
        <p:spPr>
          <a:xfrm rot="16200000" flipV="1">
            <a:off x="3869289" y="3666534"/>
            <a:ext cx="424588" cy="1723241"/>
          </a:xfrm>
          <a:prstGeom prst="bentConnector2">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1" name="Elbow Connector 80"/>
          <p:cNvCxnSpPr>
            <a:stCxn id="17" idx="0"/>
          </p:cNvCxnSpPr>
          <p:nvPr/>
        </p:nvCxnSpPr>
        <p:spPr>
          <a:xfrm rot="5400000" flipH="1" flipV="1">
            <a:off x="1922985" y="3372288"/>
            <a:ext cx="403706" cy="2289298"/>
          </a:xfrm>
          <a:prstGeom prst="bentConnector2">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5" name="Rectangle 84"/>
          <p:cNvSpPr/>
          <p:nvPr/>
        </p:nvSpPr>
        <p:spPr>
          <a:xfrm>
            <a:off x="209767" y="3130290"/>
            <a:ext cx="1371600" cy="507831"/>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Data Analyst Manager</a:t>
            </a:r>
          </a:p>
          <a:p>
            <a:pPr algn="ctr"/>
            <a:r>
              <a:rPr lang="en-US" sz="900" i="1" dirty="0">
                <a:solidFill>
                  <a:schemeClr val="tx1"/>
                </a:solidFill>
              </a:rPr>
              <a:t>Catarina </a:t>
            </a:r>
            <a:r>
              <a:rPr lang="en-US" sz="900" i="1" dirty="0" err="1">
                <a:solidFill>
                  <a:schemeClr val="tx1"/>
                </a:solidFill>
              </a:rPr>
              <a:t>Ubach</a:t>
            </a:r>
            <a:endParaRPr lang="en-US" sz="900" i="1" dirty="0">
              <a:solidFill>
                <a:schemeClr val="tx1"/>
              </a:solidFill>
            </a:endParaRPr>
          </a:p>
        </p:txBody>
      </p:sp>
      <p:cxnSp>
        <p:nvCxnSpPr>
          <p:cNvPr id="94" name="Straight Connector 93"/>
          <p:cNvCxnSpPr>
            <a:stCxn id="85" idx="2"/>
          </p:cNvCxnSpPr>
          <p:nvPr/>
        </p:nvCxnSpPr>
        <p:spPr>
          <a:xfrm flipH="1">
            <a:off x="880535" y="3638121"/>
            <a:ext cx="15032" cy="108066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7280970" y="3162336"/>
            <a:ext cx="1371600" cy="509505"/>
          </a:xfrm>
          <a:prstGeom prst="rect">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900" dirty="0">
                <a:solidFill>
                  <a:schemeClr val="tx1"/>
                </a:solidFill>
              </a:rPr>
              <a:t>VLA Sci. Support Lead</a:t>
            </a:r>
          </a:p>
          <a:p>
            <a:pPr algn="ctr"/>
            <a:r>
              <a:rPr lang="en-US" sz="900" i="1" dirty="0">
                <a:solidFill>
                  <a:schemeClr val="tx1"/>
                </a:solidFill>
              </a:rPr>
              <a:t>Bryan Butler (interim)</a:t>
            </a:r>
          </a:p>
        </p:txBody>
      </p:sp>
      <p:sp>
        <p:nvSpPr>
          <p:cNvPr id="103" name="Rectangle 102"/>
          <p:cNvSpPr/>
          <p:nvPr/>
        </p:nvSpPr>
        <p:spPr>
          <a:xfrm>
            <a:off x="6852348" y="2119253"/>
            <a:ext cx="1371600" cy="507831"/>
          </a:xfrm>
          <a:prstGeom prst="rect">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900" dirty="0">
                <a:solidFill>
                  <a:schemeClr val="tx1"/>
                </a:solidFill>
              </a:rPr>
              <a:t>Array Science Center Head</a:t>
            </a:r>
          </a:p>
          <a:p>
            <a:pPr algn="ctr"/>
            <a:r>
              <a:rPr lang="en-US" sz="900" i="1" dirty="0">
                <a:solidFill>
                  <a:schemeClr val="tx1"/>
                </a:solidFill>
              </a:rPr>
              <a:t>Bryan Butler</a:t>
            </a:r>
          </a:p>
        </p:txBody>
      </p:sp>
      <p:cxnSp>
        <p:nvCxnSpPr>
          <p:cNvPr id="131" name="Elbow Connector 130"/>
          <p:cNvCxnSpPr>
            <a:endCxn id="14" idx="0"/>
          </p:cNvCxnSpPr>
          <p:nvPr/>
        </p:nvCxnSpPr>
        <p:spPr>
          <a:xfrm rot="10800000" flipV="1">
            <a:off x="6503146" y="2985582"/>
            <a:ext cx="1029325" cy="178430"/>
          </a:xfrm>
          <a:prstGeom prst="bentConnector2">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V="1">
            <a:off x="6691488" y="4080232"/>
            <a:ext cx="0" cy="67197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a:stCxn id="103" idx="2"/>
          </p:cNvCxnSpPr>
          <p:nvPr/>
        </p:nvCxnSpPr>
        <p:spPr>
          <a:xfrm flipH="1">
            <a:off x="7532464" y="2627084"/>
            <a:ext cx="5684" cy="36584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Elbow Connector 148"/>
          <p:cNvCxnSpPr>
            <a:endCxn id="102" idx="0"/>
          </p:cNvCxnSpPr>
          <p:nvPr/>
        </p:nvCxnSpPr>
        <p:spPr>
          <a:xfrm>
            <a:off x="7532464" y="2985581"/>
            <a:ext cx="434306" cy="176755"/>
          </a:xfrm>
          <a:prstGeom prst="bentConnector2">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2" name="Rectangle 151"/>
          <p:cNvSpPr/>
          <p:nvPr/>
        </p:nvSpPr>
        <p:spPr>
          <a:xfrm>
            <a:off x="7373405" y="4730123"/>
            <a:ext cx="1371600" cy="342900"/>
          </a:xfrm>
          <a:prstGeom prst="rect">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Sci. Support Group Scientists (NM)</a:t>
            </a:r>
          </a:p>
        </p:txBody>
      </p:sp>
      <p:cxnSp>
        <p:nvCxnSpPr>
          <p:cNvPr id="162" name="Elbow Connector 161"/>
          <p:cNvCxnSpPr/>
          <p:nvPr/>
        </p:nvCxnSpPr>
        <p:spPr>
          <a:xfrm rot="16200000" flipH="1">
            <a:off x="729836" y="3192793"/>
            <a:ext cx="1707170" cy="1367492"/>
          </a:xfrm>
          <a:prstGeom prst="bentConnector3">
            <a:avLst>
              <a:gd name="adj1" fmla="val -215"/>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a:stCxn id="13" idx="2"/>
          </p:cNvCxnSpPr>
          <p:nvPr/>
        </p:nvCxnSpPr>
        <p:spPr>
          <a:xfrm>
            <a:off x="3269486" y="3568872"/>
            <a:ext cx="0" cy="736664"/>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a:stCxn id="152" idx="0"/>
          </p:cNvCxnSpPr>
          <p:nvPr/>
        </p:nvCxnSpPr>
        <p:spPr>
          <a:xfrm flipH="1" flipV="1">
            <a:off x="8057621" y="4085705"/>
            <a:ext cx="1584" cy="644419"/>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a:stCxn id="18" idx="0"/>
          </p:cNvCxnSpPr>
          <p:nvPr/>
        </p:nvCxnSpPr>
        <p:spPr>
          <a:xfrm flipV="1">
            <a:off x="2436410" y="4080233"/>
            <a:ext cx="0" cy="644027"/>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a:endCxn id="12" idx="2"/>
          </p:cNvCxnSpPr>
          <p:nvPr/>
        </p:nvCxnSpPr>
        <p:spPr>
          <a:xfrm flipH="1" flipV="1">
            <a:off x="5006412" y="3564528"/>
            <a:ext cx="5466" cy="493628"/>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2436410" y="4080232"/>
            <a:ext cx="5622794" cy="5472"/>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a:stCxn id="14" idx="2"/>
            <a:endCxn id="33" idx="0"/>
          </p:cNvCxnSpPr>
          <p:nvPr/>
        </p:nvCxnSpPr>
        <p:spPr>
          <a:xfrm>
            <a:off x="6503145" y="3638122"/>
            <a:ext cx="0" cy="110442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Elbow Connector 194"/>
          <p:cNvCxnSpPr/>
          <p:nvPr/>
        </p:nvCxnSpPr>
        <p:spPr>
          <a:xfrm rot="10800000" flipV="1">
            <a:off x="5081397" y="4315084"/>
            <a:ext cx="1416283" cy="409175"/>
          </a:xfrm>
          <a:prstGeom prst="bentConnector3">
            <a:avLst>
              <a:gd name="adj1" fmla="val 99179"/>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a:stCxn id="102" idx="2"/>
          </p:cNvCxnSpPr>
          <p:nvPr/>
        </p:nvCxnSpPr>
        <p:spPr>
          <a:xfrm>
            <a:off x="7966770" y="3671841"/>
            <a:ext cx="0" cy="10686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flipV="1">
            <a:off x="3192232" y="5563999"/>
            <a:ext cx="192891" cy="376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7" name="TextBox 206"/>
          <p:cNvSpPr txBox="1"/>
          <p:nvPr/>
        </p:nvSpPr>
        <p:spPr>
          <a:xfrm>
            <a:off x="3400130" y="5414521"/>
            <a:ext cx="553643" cy="300082"/>
          </a:xfrm>
          <a:prstGeom prst="rect">
            <a:avLst/>
          </a:prstGeom>
          <a:noFill/>
        </p:spPr>
        <p:txBody>
          <a:bodyPr wrap="square" rtlCol="0">
            <a:spAutoFit/>
          </a:bodyPr>
          <a:lstStyle/>
          <a:p>
            <a:r>
              <a:rPr lang="en-US" sz="1350" dirty="0"/>
              <a:t>SSR</a:t>
            </a:r>
          </a:p>
        </p:txBody>
      </p:sp>
      <p:cxnSp>
        <p:nvCxnSpPr>
          <p:cNvPr id="208" name="Straight Connector 207"/>
          <p:cNvCxnSpPr/>
          <p:nvPr/>
        </p:nvCxnSpPr>
        <p:spPr>
          <a:xfrm flipV="1">
            <a:off x="3189381" y="5764763"/>
            <a:ext cx="192891" cy="3769"/>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209" name="TextBox 208"/>
          <p:cNvSpPr txBox="1"/>
          <p:nvPr/>
        </p:nvSpPr>
        <p:spPr>
          <a:xfrm>
            <a:off x="3397279" y="5615286"/>
            <a:ext cx="553643" cy="300082"/>
          </a:xfrm>
          <a:prstGeom prst="rect">
            <a:avLst/>
          </a:prstGeom>
          <a:noFill/>
        </p:spPr>
        <p:txBody>
          <a:bodyPr wrap="square" rtlCol="0">
            <a:spAutoFit/>
          </a:bodyPr>
          <a:lstStyle/>
          <a:p>
            <a:r>
              <a:rPr lang="en-US" sz="1350" dirty="0"/>
              <a:t>NM</a:t>
            </a:r>
          </a:p>
        </p:txBody>
      </p:sp>
      <p:cxnSp>
        <p:nvCxnSpPr>
          <p:cNvPr id="210" name="Straight Connector 209"/>
          <p:cNvCxnSpPr/>
          <p:nvPr/>
        </p:nvCxnSpPr>
        <p:spPr>
          <a:xfrm flipV="1">
            <a:off x="4289572" y="5567425"/>
            <a:ext cx="192891" cy="376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1" name="TextBox 210"/>
          <p:cNvSpPr txBox="1"/>
          <p:nvPr/>
        </p:nvSpPr>
        <p:spPr>
          <a:xfrm>
            <a:off x="4497470" y="5417947"/>
            <a:ext cx="670793" cy="300082"/>
          </a:xfrm>
          <a:prstGeom prst="rect">
            <a:avLst/>
          </a:prstGeom>
          <a:noFill/>
        </p:spPr>
        <p:txBody>
          <a:bodyPr wrap="square" rtlCol="0">
            <a:spAutoFit/>
          </a:bodyPr>
          <a:lstStyle/>
          <a:p>
            <a:r>
              <a:rPr lang="en-US" sz="1350" dirty="0"/>
              <a:t>NAASC</a:t>
            </a:r>
          </a:p>
        </p:txBody>
      </p:sp>
      <p:cxnSp>
        <p:nvCxnSpPr>
          <p:cNvPr id="212" name="Straight Connector 211"/>
          <p:cNvCxnSpPr/>
          <p:nvPr/>
        </p:nvCxnSpPr>
        <p:spPr>
          <a:xfrm flipV="1">
            <a:off x="4289572" y="5758254"/>
            <a:ext cx="192891" cy="3769"/>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13" name="TextBox 212"/>
          <p:cNvSpPr txBox="1"/>
          <p:nvPr/>
        </p:nvSpPr>
        <p:spPr>
          <a:xfrm>
            <a:off x="4500664" y="5615286"/>
            <a:ext cx="553643" cy="300082"/>
          </a:xfrm>
          <a:prstGeom prst="rect">
            <a:avLst/>
          </a:prstGeom>
          <a:noFill/>
        </p:spPr>
        <p:txBody>
          <a:bodyPr wrap="square" rtlCol="0">
            <a:spAutoFit/>
          </a:bodyPr>
          <a:lstStyle/>
          <a:p>
            <a:r>
              <a:rPr lang="en-US" sz="1350" dirty="0"/>
              <a:t>PMO</a:t>
            </a:r>
          </a:p>
        </p:txBody>
      </p:sp>
      <p:sp>
        <p:nvSpPr>
          <p:cNvPr id="60" name="Rectangle 59"/>
          <p:cNvSpPr/>
          <p:nvPr/>
        </p:nvSpPr>
        <p:spPr>
          <a:xfrm>
            <a:off x="6852348" y="1357506"/>
            <a:ext cx="1371599" cy="507831"/>
          </a:xfrm>
          <a:prstGeom prst="rect">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900" dirty="0">
                <a:solidFill>
                  <a:schemeClr val="tx1"/>
                </a:solidFill>
              </a:rPr>
              <a:t>Assistant </a:t>
            </a:r>
            <a:r>
              <a:rPr lang="en-US" sz="900">
                <a:solidFill>
                  <a:schemeClr val="tx1"/>
                </a:solidFill>
              </a:rPr>
              <a:t>Director </a:t>
            </a:r>
          </a:p>
          <a:p>
            <a:pPr algn="ctr"/>
            <a:r>
              <a:rPr lang="en-US" sz="900" dirty="0">
                <a:solidFill>
                  <a:schemeClr val="tx1"/>
                </a:solidFill>
              </a:rPr>
              <a:t>NM Ops</a:t>
            </a:r>
          </a:p>
          <a:p>
            <a:pPr algn="ctr"/>
            <a:r>
              <a:rPr lang="en-US" sz="900" i="1" dirty="0">
                <a:solidFill>
                  <a:schemeClr val="tx1"/>
                </a:solidFill>
              </a:rPr>
              <a:t>Mark McKinnon</a:t>
            </a:r>
          </a:p>
        </p:txBody>
      </p:sp>
      <p:cxnSp>
        <p:nvCxnSpPr>
          <p:cNvPr id="61" name="Straight Connector 60"/>
          <p:cNvCxnSpPr>
            <a:stCxn id="60" idx="2"/>
            <a:endCxn id="103" idx="0"/>
          </p:cNvCxnSpPr>
          <p:nvPr/>
        </p:nvCxnSpPr>
        <p:spPr>
          <a:xfrm>
            <a:off x="7538148" y="1865337"/>
            <a:ext cx="0" cy="25391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209767" y="1357504"/>
            <a:ext cx="1371600" cy="507831"/>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900" dirty="0">
                <a:solidFill>
                  <a:schemeClr val="tx1"/>
                </a:solidFill>
              </a:rPr>
              <a:t>Assistant Director</a:t>
            </a:r>
          </a:p>
          <a:p>
            <a:pPr algn="ctr"/>
            <a:r>
              <a:rPr lang="en-US" sz="900" dirty="0">
                <a:solidFill>
                  <a:schemeClr val="tx1"/>
                </a:solidFill>
              </a:rPr>
              <a:t>NA ALMA</a:t>
            </a:r>
          </a:p>
          <a:p>
            <a:pPr algn="ctr"/>
            <a:r>
              <a:rPr lang="en-US" sz="900" i="1" dirty="0">
                <a:solidFill>
                  <a:schemeClr val="tx1"/>
                </a:solidFill>
              </a:rPr>
              <a:t>Phil Jewell</a:t>
            </a:r>
          </a:p>
        </p:txBody>
      </p:sp>
      <p:cxnSp>
        <p:nvCxnSpPr>
          <p:cNvPr id="70" name="Straight Connector 69"/>
          <p:cNvCxnSpPr>
            <a:stCxn id="69" idx="2"/>
            <a:endCxn id="15" idx="0"/>
          </p:cNvCxnSpPr>
          <p:nvPr/>
        </p:nvCxnSpPr>
        <p:spPr>
          <a:xfrm>
            <a:off x="895567" y="1865335"/>
            <a:ext cx="0" cy="2135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2425ABF3-F80C-894E-9783-C811CE09A3AD}"/>
              </a:ext>
            </a:extLst>
          </p:cNvPr>
          <p:cNvSpPr txBox="1"/>
          <p:nvPr/>
        </p:nvSpPr>
        <p:spPr>
          <a:xfrm>
            <a:off x="5524901" y="268562"/>
            <a:ext cx="3484139" cy="646331"/>
          </a:xfrm>
          <a:prstGeom prst="rect">
            <a:avLst/>
          </a:prstGeom>
          <a:noFill/>
        </p:spPr>
        <p:txBody>
          <a:bodyPr wrap="square" rtlCol="0">
            <a:spAutoFit/>
          </a:bodyPr>
          <a:lstStyle/>
          <a:p>
            <a:pPr algn="r"/>
            <a:r>
              <a:rPr lang="en-US" dirty="0">
                <a:latin typeface="Gill Sans MT" panose="020B0502020104020203" pitchFamily="34" charset="0"/>
              </a:rPr>
              <a:t>SRDP-49: Role of Program Manager</a:t>
            </a:r>
          </a:p>
          <a:p>
            <a:pPr algn="r"/>
            <a:r>
              <a:rPr lang="en-US" dirty="0">
                <a:latin typeface="Gill Sans MT" panose="020B0502020104020203" pitchFamily="34" charset="0"/>
              </a:rPr>
              <a:t>SRDP-123: Closeout</a:t>
            </a:r>
          </a:p>
        </p:txBody>
      </p:sp>
    </p:spTree>
    <p:extLst>
      <p:ext uri="{BB962C8B-B14F-4D97-AF65-F5344CB8AC3E}">
        <p14:creationId xmlns:p14="http://schemas.microsoft.com/office/powerpoint/2010/main" val="4036413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5E2ACC-8561-7346-B6AF-C2D6222CF87E}"/>
              </a:ext>
            </a:extLst>
          </p:cNvPr>
          <p:cNvSpPr>
            <a:spLocks noGrp="1"/>
          </p:cNvSpPr>
          <p:nvPr>
            <p:ph type="body" sz="quarter" idx="10"/>
          </p:nvPr>
        </p:nvSpPr>
        <p:spPr/>
        <p:txBody>
          <a:bodyPr/>
          <a:lstStyle/>
          <a:p>
            <a:r>
              <a:rPr lang="en-US" dirty="0"/>
              <a:t>Project Context</a:t>
            </a:r>
          </a:p>
        </p:txBody>
      </p:sp>
      <p:sp>
        <p:nvSpPr>
          <p:cNvPr id="5" name="Text Placeholder 4">
            <a:extLst>
              <a:ext uri="{FF2B5EF4-FFF2-40B4-BE49-F238E27FC236}">
                <a16:creationId xmlns:a16="http://schemas.microsoft.com/office/drawing/2014/main" id="{3075B038-56AA-7B46-B48F-D385F9FC7831}"/>
              </a:ext>
            </a:extLst>
          </p:cNvPr>
          <p:cNvSpPr>
            <a:spLocks noGrp="1"/>
          </p:cNvSpPr>
          <p:nvPr>
            <p:ph type="body" sz="quarter" idx="12"/>
          </p:nvPr>
        </p:nvSpPr>
        <p:spPr>
          <a:xfrm>
            <a:off x="373040" y="711200"/>
            <a:ext cx="8636000" cy="1361090"/>
          </a:xfrm>
        </p:spPr>
        <p:txBody>
          <a:bodyPr/>
          <a:lstStyle/>
          <a:p>
            <a:r>
              <a:rPr lang="en-US" dirty="0"/>
              <a:t>This project seeks to change the way the observatory operates.</a:t>
            </a:r>
          </a:p>
          <a:p>
            <a:pPr lvl="1"/>
            <a:r>
              <a:rPr lang="en-US" dirty="0"/>
              <a:t>System concept sets the broad outline, but </a:t>
            </a:r>
            <a:r>
              <a:rPr lang="en-US" u="sng" dirty="0"/>
              <a:t>lots</a:t>
            </a:r>
            <a:r>
              <a:rPr lang="en-US" dirty="0"/>
              <a:t> of unknowns</a:t>
            </a:r>
          </a:p>
          <a:p>
            <a:pPr lvl="1"/>
            <a:r>
              <a:rPr lang="en-US" dirty="0"/>
              <a:t>Entire project structure is designed to manage this risk</a:t>
            </a:r>
          </a:p>
          <a:p>
            <a:pPr lvl="1"/>
            <a:endParaRPr lang="en-US" dirty="0"/>
          </a:p>
        </p:txBody>
      </p:sp>
      <p:sp>
        <p:nvSpPr>
          <p:cNvPr id="6" name="Text Placeholder 4">
            <a:extLst>
              <a:ext uri="{FF2B5EF4-FFF2-40B4-BE49-F238E27FC236}">
                <a16:creationId xmlns:a16="http://schemas.microsoft.com/office/drawing/2014/main" id="{FBD33DEE-85A2-6141-B649-D5358832079C}"/>
              </a:ext>
            </a:extLst>
          </p:cNvPr>
          <p:cNvSpPr txBox="1">
            <a:spLocks/>
          </p:cNvSpPr>
          <p:nvPr/>
        </p:nvSpPr>
        <p:spPr>
          <a:xfrm>
            <a:off x="250208" y="2072290"/>
            <a:ext cx="8636000" cy="786524"/>
          </a:xfrm>
          <a:prstGeom prst="rect">
            <a:avLst/>
          </a:prstGeom>
        </p:spPr>
        <p:txBody>
          <a:bodyPr numCol="2"/>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2"/>
            <a:r>
              <a:rPr lang="en-US" dirty="0"/>
              <a:t>Rolling waves</a:t>
            </a:r>
          </a:p>
          <a:p>
            <a:pPr lvl="2"/>
            <a:r>
              <a:rPr lang="en-US" dirty="0"/>
              <a:t>Operations included</a:t>
            </a:r>
          </a:p>
          <a:p>
            <a:pPr lvl="2"/>
            <a:r>
              <a:rPr lang="en-US" dirty="0"/>
              <a:t>Incremental Delivery</a:t>
            </a:r>
          </a:p>
          <a:p>
            <a:pPr lvl="2"/>
            <a:r>
              <a:rPr lang="en-US" dirty="0"/>
              <a:t>Matrixed Level of Effort</a:t>
            </a:r>
          </a:p>
        </p:txBody>
      </p:sp>
      <p:sp>
        <p:nvSpPr>
          <p:cNvPr id="7" name="Text Placeholder 4">
            <a:extLst>
              <a:ext uri="{FF2B5EF4-FFF2-40B4-BE49-F238E27FC236}">
                <a16:creationId xmlns:a16="http://schemas.microsoft.com/office/drawing/2014/main" id="{A19BC7A8-CD8F-774E-A447-7A23CFC090AC}"/>
              </a:ext>
            </a:extLst>
          </p:cNvPr>
          <p:cNvSpPr txBox="1">
            <a:spLocks/>
          </p:cNvSpPr>
          <p:nvPr/>
        </p:nvSpPr>
        <p:spPr>
          <a:xfrm>
            <a:off x="373040" y="2858813"/>
            <a:ext cx="8636000" cy="309004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Observatory is committed to accomplishing this goal</a:t>
            </a:r>
          </a:p>
          <a:p>
            <a:pPr lvl="1"/>
            <a:r>
              <a:rPr lang="en-US" dirty="0"/>
              <a:t>Heuristics represent </a:t>
            </a:r>
          </a:p>
          <a:p>
            <a:pPr lvl="2"/>
            <a:r>
              <a:rPr lang="en-US" dirty="0"/>
              <a:t>26% of available scientist effort in the NA ASC</a:t>
            </a:r>
          </a:p>
          <a:p>
            <a:pPr lvl="2"/>
            <a:r>
              <a:rPr lang="en-US" dirty="0"/>
              <a:t>14% of available scientist effort in NM ASC</a:t>
            </a:r>
          </a:p>
          <a:p>
            <a:pPr lvl="1"/>
            <a:r>
              <a:rPr lang="en-US" dirty="0"/>
              <a:t>Data Management:</a:t>
            </a:r>
          </a:p>
          <a:p>
            <a:pPr lvl="2"/>
            <a:r>
              <a:rPr lang="en-US" dirty="0"/>
              <a:t>60% of primary affected groups development effort </a:t>
            </a:r>
          </a:p>
          <a:p>
            <a:pPr lvl="3"/>
            <a:r>
              <a:rPr lang="en-US" dirty="0"/>
              <a:t>Excludes maintenance effort</a:t>
            </a:r>
          </a:p>
          <a:p>
            <a:pPr lvl="1"/>
            <a:r>
              <a:rPr lang="en-US" dirty="0"/>
              <a:t>Operations staff (Data Analysts) already being hired</a:t>
            </a:r>
          </a:p>
          <a:p>
            <a:pPr lvl="2"/>
            <a:endParaRPr lang="en-US" dirty="0"/>
          </a:p>
          <a:p>
            <a:pPr lvl="1"/>
            <a:endParaRPr lang="en-US" dirty="0"/>
          </a:p>
        </p:txBody>
      </p:sp>
    </p:spTree>
    <p:extLst>
      <p:ext uri="{BB962C8B-B14F-4D97-AF65-F5344CB8AC3E}">
        <p14:creationId xmlns:p14="http://schemas.microsoft.com/office/powerpoint/2010/main" val="438324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a:t>User Documentation</a:t>
            </a:r>
          </a:p>
        </p:txBody>
      </p:sp>
      <p:sp>
        <p:nvSpPr>
          <p:cNvPr id="8" name="Text Placeholder 7"/>
          <p:cNvSpPr>
            <a:spLocks noGrp="1"/>
          </p:cNvSpPr>
          <p:nvPr>
            <p:ph type="body" sz="quarter" idx="11"/>
          </p:nvPr>
        </p:nvSpPr>
        <p:spPr/>
        <p:txBody>
          <a:bodyPr>
            <a:normAutofit fontScale="92500"/>
          </a:bodyPr>
          <a:lstStyle/>
          <a:p>
            <a:pPr marL="0" indent="0">
              <a:buNone/>
            </a:pPr>
            <a:r>
              <a:rPr lang="en-US" sz="2400" dirty="0">
                <a:solidFill>
                  <a:srgbClr val="816D9A"/>
                </a:solidFill>
              </a:rPr>
              <a:t>Concern: Who prepares end user documentation for SRDP products? </a:t>
            </a:r>
          </a:p>
        </p:txBody>
      </p:sp>
      <p:sp>
        <p:nvSpPr>
          <p:cNvPr id="2" name="Text Placeholder 1">
            <a:extLst>
              <a:ext uri="{FF2B5EF4-FFF2-40B4-BE49-F238E27FC236}">
                <a16:creationId xmlns:a16="http://schemas.microsoft.com/office/drawing/2014/main" id="{F0234E9F-B272-6546-B065-01891FC3CDE9}"/>
              </a:ext>
            </a:extLst>
          </p:cNvPr>
          <p:cNvSpPr>
            <a:spLocks noGrp="1"/>
          </p:cNvSpPr>
          <p:nvPr>
            <p:ph type="body" sz="quarter" idx="12"/>
          </p:nvPr>
        </p:nvSpPr>
        <p:spPr/>
        <p:txBody>
          <a:bodyPr/>
          <a:lstStyle/>
          <a:p>
            <a:r>
              <a:rPr lang="en-US" dirty="0"/>
              <a:t>User Support is allocated to a specific group for each telescope who maintain the documentation.</a:t>
            </a:r>
          </a:p>
          <a:p>
            <a:pPr lvl="1"/>
            <a:r>
              <a:rPr lang="en-US" dirty="0"/>
              <a:t>This is reflected in the RACI by allocation of documentation to the ADs (assume they delegate).</a:t>
            </a:r>
          </a:p>
          <a:p>
            <a:pPr lvl="1"/>
            <a:r>
              <a:rPr lang="en-US" dirty="0"/>
              <a:t>The SRDP project will need to support them in creating the documentation.</a:t>
            </a:r>
          </a:p>
          <a:p>
            <a:endParaRPr lang="en-US" dirty="0"/>
          </a:p>
          <a:p>
            <a:r>
              <a:rPr lang="en-US" dirty="0"/>
              <a:t>This is an interface that is not defined in the documents.</a:t>
            </a:r>
          </a:p>
          <a:p>
            <a:pPr lvl="1"/>
            <a:r>
              <a:rPr lang="en-US" dirty="0"/>
              <a:t>To me it will most naturally fit into the operations plan as preparation of documentation will be part of the release process.</a:t>
            </a:r>
          </a:p>
        </p:txBody>
      </p:sp>
      <p:sp>
        <p:nvSpPr>
          <p:cNvPr id="57" name="TextBox 56">
            <a:extLst>
              <a:ext uri="{FF2B5EF4-FFF2-40B4-BE49-F238E27FC236}">
                <a16:creationId xmlns:a16="http://schemas.microsoft.com/office/drawing/2014/main" id="{2425ABF3-F80C-894E-9783-C811CE09A3AD}"/>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SRDP-58</a:t>
            </a:r>
          </a:p>
        </p:txBody>
      </p:sp>
    </p:spTree>
    <p:extLst>
      <p:ext uri="{BB962C8B-B14F-4D97-AF65-F5344CB8AC3E}">
        <p14:creationId xmlns:p14="http://schemas.microsoft.com/office/powerpoint/2010/main" val="241569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CC912B-3620-F24A-B37F-F94947ACB6A8}"/>
              </a:ext>
            </a:extLst>
          </p:cNvPr>
          <p:cNvSpPr>
            <a:spLocks noGrp="1"/>
          </p:cNvSpPr>
          <p:nvPr>
            <p:ph type="body" sz="quarter" idx="10"/>
          </p:nvPr>
        </p:nvSpPr>
        <p:spPr/>
        <p:txBody>
          <a:bodyPr/>
          <a:lstStyle/>
          <a:p>
            <a:r>
              <a:rPr lang="en-US" dirty="0"/>
              <a:t>Responsible Parties</a:t>
            </a:r>
          </a:p>
        </p:txBody>
      </p:sp>
      <p:sp>
        <p:nvSpPr>
          <p:cNvPr id="3" name="Text Placeholder 2">
            <a:extLst>
              <a:ext uri="{FF2B5EF4-FFF2-40B4-BE49-F238E27FC236}">
                <a16:creationId xmlns:a16="http://schemas.microsoft.com/office/drawing/2014/main" id="{51D932BD-2976-5041-B9DF-09405311C653}"/>
              </a:ext>
            </a:extLst>
          </p:cNvPr>
          <p:cNvSpPr>
            <a:spLocks noGrp="1"/>
          </p:cNvSpPr>
          <p:nvPr>
            <p:ph type="body" sz="quarter" idx="11"/>
          </p:nvPr>
        </p:nvSpPr>
        <p:spPr/>
        <p:txBody>
          <a:bodyPr/>
          <a:lstStyle/>
          <a:p>
            <a:r>
              <a:rPr lang="en-US" dirty="0">
                <a:solidFill>
                  <a:srgbClr val="816D9A"/>
                </a:solidFill>
              </a:rPr>
              <a:t>Concern: Expected to see responsible party for each line.</a:t>
            </a:r>
          </a:p>
        </p:txBody>
      </p:sp>
      <p:sp>
        <p:nvSpPr>
          <p:cNvPr id="4" name="Text Placeholder 3">
            <a:extLst>
              <a:ext uri="{FF2B5EF4-FFF2-40B4-BE49-F238E27FC236}">
                <a16:creationId xmlns:a16="http://schemas.microsoft.com/office/drawing/2014/main" id="{CFD5B27A-04F2-D142-901A-62948D4B6D15}"/>
              </a:ext>
            </a:extLst>
          </p:cNvPr>
          <p:cNvSpPr>
            <a:spLocks noGrp="1"/>
          </p:cNvSpPr>
          <p:nvPr>
            <p:ph type="body" sz="quarter" idx="12"/>
          </p:nvPr>
        </p:nvSpPr>
        <p:spPr/>
        <p:txBody>
          <a:bodyPr/>
          <a:lstStyle/>
          <a:p>
            <a:pPr marL="0" indent="0">
              <a:buNone/>
            </a:pPr>
            <a:r>
              <a:rPr lang="en-US" dirty="0"/>
              <a:t>I used Wikipedia for my definitions:</a:t>
            </a:r>
          </a:p>
          <a:p>
            <a:r>
              <a:rPr lang="en-US" i="1" dirty="0"/>
              <a:t>Responsible: </a:t>
            </a:r>
            <a:r>
              <a:rPr lang="en-US" dirty="0"/>
              <a:t> Those who do the work to complete the task.  There is at least one role with a participation type of </a:t>
            </a:r>
            <a:r>
              <a:rPr lang="en-US" i="1" dirty="0"/>
              <a:t>responsible</a:t>
            </a:r>
            <a:r>
              <a:rPr lang="en-US" dirty="0"/>
              <a:t>, although others can be delegated to assist in the work required. </a:t>
            </a:r>
          </a:p>
          <a:p>
            <a:r>
              <a:rPr lang="en-US" i="1" dirty="0"/>
              <a:t>Accountable:</a:t>
            </a:r>
            <a:r>
              <a:rPr lang="en-US" dirty="0"/>
              <a:t> The one ultimately answerable for the correct and thorough completion of the deliverable or task, and the one who delegates the work to those </a:t>
            </a:r>
            <a:r>
              <a:rPr lang="en-US" i="1" dirty="0"/>
              <a:t>responsible</a:t>
            </a:r>
            <a:r>
              <a:rPr lang="en-US" dirty="0"/>
              <a:t>.</a:t>
            </a:r>
          </a:p>
          <a:p>
            <a:endParaRPr lang="en-US" dirty="0"/>
          </a:p>
          <a:p>
            <a:r>
              <a:rPr lang="en-US" dirty="0"/>
              <a:t>In cases where there is only an A and no R the Accountable and the person who does the work are the same person. </a:t>
            </a:r>
          </a:p>
          <a:p>
            <a:pPr marL="0" indent="0" algn="r">
              <a:buNone/>
            </a:pPr>
            <a:r>
              <a:rPr lang="en-US" dirty="0">
                <a:hlinkClick r:id="rId2"/>
              </a:rPr>
              <a:t>Link to RACI Matrix</a:t>
            </a:r>
            <a:endParaRPr lang="en-US" dirty="0"/>
          </a:p>
        </p:txBody>
      </p:sp>
      <p:sp>
        <p:nvSpPr>
          <p:cNvPr id="5" name="TextBox 4">
            <a:extLst>
              <a:ext uri="{FF2B5EF4-FFF2-40B4-BE49-F238E27FC236}">
                <a16:creationId xmlns:a16="http://schemas.microsoft.com/office/drawing/2014/main" id="{78821D8C-A26B-3D48-B731-A9D1F5B37480}"/>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SRDP-51</a:t>
            </a:r>
          </a:p>
        </p:txBody>
      </p:sp>
    </p:spTree>
    <p:extLst>
      <p:ext uri="{BB962C8B-B14F-4D97-AF65-F5344CB8AC3E}">
        <p14:creationId xmlns:p14="http://schemas.microsoft.com/office/powerpoint/2010/main" val="1706897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Clarification of Document Set</a:t>
            </a:r>
          </a:p>
        </p:txBody>
      </p:sp>
      <p:sp>
        <p:nvSpPr>
          <p:cNvPr id="5" name="Text Placeholder 4"/>
          <p:cNvSpPr>
            <a:spLocks noGrp="1"/>
          </p:cNvSpPr>
          <p:nvPr>
            <p:ph type="body" sz="quarter" idx="12"/>
          </p:nvPr>
        </p:nvSpPr>
        <p:spPr>
          <a:xfrm>
            <a:off x="373040" y="1667933"/>
            <a:ext cx="8636000" cy="4353725"/>
          </a:xfrm>
        </p:spPr>
        <p:txBody>
          <a:bodyPr/>
          <a:lstStyle/>
          <a:p>
            <a:pPr marL="0" indent="0">
              <a:buNone/>
            </a:pPr>
            <a:r>
              <a:rPr lang="en-US" sz="2000" dirty="0"/>
              <a:t>Edits made to the following documents, to clarify location of Roadmap and references to L0 Documents (more details regarding edits in Jira ticket):</a:t>
            </a:r>
          </a:p>
          <a:p>
            <a:r>
              <a:rPr lang="en-US" sz="2000" dirty="0"/>
              <a:t>System Concept Document</a:t>
            </a:r>
          </a:p>
          <a:p>
            <a:r>
              <a:rPr lang="en-US" sz="2000" dirty="0"/>
              <a:t>System Engineering Management Plan</a:t>
            </a:r>
          </a:p>
          <a:p>
            <a:r>
              <a:rPr lang="en-US" sz="2000" dirty="0"/>
              <a:t>Project Management Plan</a:t>
            </a:r>
          </a:p>
          <a:p>
            <a:pPr marL="0" indent="0">
              <a:buNone/>
            </a:pPr>
            <a:endParaRPr lang="en-US" sz="1000" dirty="0"/>
          </a:p>
          <a:p>
            <a:pPr marL="0" indent="0">
              <a:buNone/>
            </a:pPr>
            <a:r>
              <a:rPr lang="en-US" sz="2000" dirty="0"/>
              <a:t>Edited Requirements Hierarchy in SEMP as follows:</a:t>
            </a:r>
          </a:p>
          <a:p>
            <a:pPr lvl="0"/>
            <a:r>
              <a:rPr lang="en-US" sz="2000" dirty="0"/>
              <a:t>Science Drivers and high-level goals</a:t>
            </a:r>
          </a:p>
          <a:p>
            <a:pPr lvl="0"/>
            <a:r>
              <a:rPr lang="en-US" sz="2000" dirty="0"/>
              <a:t>L0 System Concept Document (narrative)</a:t>
            </a:r>
          </a:p>
          <a:p>
            <a:pPr lvl="0"/>
            <a:r>
              <a:rPr lang="en-US" sz="2000" dirty="0"/>
              <a:t>L0 Stakeholder Requirements (formatted for Tracking and Metrics)</a:t>
            </a:r>
          </a:p>
          <a:p>
            <a:pPr lvl="0"/>
            <a:r>
              <a:rPr lang="en-US" sz="2000" dirty="0"/>
              <a:t>L1 System Level Requirements</a:t>
            </a:r>
          </a:p>
          <a:p>
            <a:r>
              <a:rPr lang="en-US" sz="2000" dirty="0"/>
              <a:t>L2 System element / task level requirements</a:t>
            </a:r>
          </a:p>
          <a:p>
            <a:endParaRPr lang="en-US" dirty="0"/>
          </a:p>
        </p:txBody>
      </p:sp>
      <p:sp>
        <p:nvSpPr>
          <p:cNvPr id="4" name="TextBox 3">
            <a:extLst>
              <a:ext uri="{FF2B5EF4-FFF2-40B4-BE49-F238E27FC236}">
                <a16:creationId xmlns:a16="http://schemas.microsoft.com/office/drawing/2014/main" id="{E9929FFC-BEEC-864F-87ED-5908DEF6AC4C}"/>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SRDP-10</a:t>
            </a:r>
          </a:p>
        </p:txBody>
      </p:sp>
      <p:sp>
        <p:nvSpPr>
          <p:cNvPr id="6" name="Text Placeholder 1"/>
          <p:cNvSpPr txBox="1">
            <a:spLocks/>
          </p:cNvSpPr>
          <p:nvPr/>
        </p:nvSpPr>
        <p:spPr>
          <a:xfrm>
            <a:off x="250208" y="714442"/>
            <a:ext cx="8636000" cy="876942"/>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a:t>Are the SRDP Roadmap and Release Plan in separate documents?</a:t>
            </a:r>
          </a:p>
          <a:p>
            <a:r>
              <a:rPr lang="en-US" sz="2400" dirty="0"/>
              <a:t>Clarify inconsistent references to L0 requirements documents</a:t>
            </a:r>
          </a:p>
          <a:p>
            <a:endParaRPr lang="en-US" sz="2400" dirty="0"/>
          </a:p>
          <a:p>
            <a:endParaRPr lang="en-US" sz="2400" dirty="0"/>
          </a:p>
        </p:txBody>
      </p:sp>
    </p:spTree>
    <p:extLst>
      <p:ext uri="{BB962C8B-B14F-4D97-AF65-F5344CB8AC3E}">
        <p14:creationId xmlns:p14="http://schemas.microsoft.com/office/powerpoint/2010/main" val="2623754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Clarification of Document Set</a:t>
            </a:r>
          </a:p>
        </p:txBody>
      </p:sp>
      <p:sp>
        <p:nvSpPr>
          <p:cNvPr id="5" name="Text Placeholder 4"/>
          <p:cNvSpPr>
            <a:spLocks noGrp="1"/>
          </p:cNvSpPr>
          <p:nvPr>
            <p:ph type="body" sz="quarter" idx="12"/>
          </p:nvPr>
        </p:nvSpPr>
        <p:spPr>
          <a:xfrm>
            <a:off x="250208" y="1474423"/>
            <a:ext cx="8636000" cy="4608172"/>
          </a:xfrm>
        </p:spPr>
        <p:txBody>
          <a:bodyPr>
            <a:normAutofit lnSpcReduction="10000"/>
          </a:bodyPr>
          <a:lstStyle/>
          <a:p>
            <a:r>
              <a:rPr lang="en-US" sz="2000" dirty="0"/>
              <a:t>WBS – SRDP has alternately defined deliverables through the Requirements Hierarchy, Capability Roadmap, and System Architectural Model within the constraints of the Cost Model</a:t>
            </a:r>
          </a:p>
          <a:p>
            <a:r>
              <a:rPr lang="en-US" sz="2000" dirty="0"/>
              <a:t>Test Plans – Validation is incremental, progressively delivering capability and verification of L1 Requirements with each release, incorporating community feedback to ensure community expectations are met</a:t>
            </a:r>
          </a:p>
          <a:p>
            <a:r>
              <a:rPr lang="en-US" sz="2000" dirty="0"/>
              <a:t>Maintenance Plan – Maintenance is performed within the operations phase; </a:t>
            </a:r>
          </a:p>
          <a:p>
            <a:pPr lvl="1"/>
            <a:r>
              <a:rPr lang="en-US" sz="1800" dirty="0"/>
              <a:t>SRDP Operations Manager will write the Operations Plan when recruited ~Aug 2018. </a:t>
            </a:r>
          </a:p>
          <a:p>
            <a:pPr lvl="1"/>
            <a:r>
              <a:rPr lang="en-US" sz="1800" dirty="0"/>
              <a:t>DMS references maintenance processes and resource commitments.</a:t>
            </a:r>
          </a:p>
          <a:p>
            <a:r>
              <a:rPr lang="en-US" sz="1800" dirty="0"/>
              <a:t>Configuration Management – SRDP will use standard observatory CM </a:t>
            </a:r>
          </a:p>
          <a:p>
            <a:pPr lvl="1"/>
            <a:r>
              <a:rPr lang="en-US" sz="1600" dirty="0"/>
              <a:t>CM and production deployment is in transition from the  Software Development Team to Computing and Information Services (based on RH Ansible).  </a:t>
            </a:r>
          </a:p>
          <a:p>
            <a:pPr lvl="1"/>
            <a:r>
              <a:rPr lang="en-US" sz="1600" dirty="0"/>
              <a:t>Software is already held in version control and deployed automatically.  </a:t>
            </a:r>
          </a:p>
          <a:p>
            <a:pPr lvl="1"/>
            <a:r>
              <a:rPr lang="en-US" sz="1600" dirty="0"/>
              <a:t>Deployment configurations are also moving into Ansible (or an alternate automation tool)</a:t>
            </a:r>
            <a:endParaRPr lang="en-US" sz="1600" i="1" dirty="0">
              <a:solidFill>
                <a:srgbClr val="FF0000"/>
              </a:solidFill>
            </a:endParaRPr>
          </a:p>
          <a:p>
            <a:endParaRPr lang="en-US" dirty="0"/>
          </a:p>
        </p:txBody>
      </p:sp>
      <p:sp>
        <p:nvSpPr>
          <p:cNvPr id="4" name="TextBox 3">
            <a:extLst>
              <a:ext uri="{FF2B5EF4-FFF2-40B4-BE49-F238E27FC236}">
                <a16:creationId xmlns:a16="http://schemas.microsoft.com/office/drawing/2014/main" id="{E9929FFC-BEEC-864F-87ED-5908DEF6AC4C}"/>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SRDP-15</a:t>
            </a:r>
          </a:p>
        </p:txBody>
      </p:sp>
      <p:sp>
        <p:nvSpPr>
          <p:cNvPr id="6" name="Text Placeholder 1"/>
          <p:cNvSpPr txBox="1">
            <a:spLocks/>
          </p:cNvSpPr>
          <p:nvPr/>
        </p:nvSpPr>
        <p:spPr>
          <a:xfrm>
            <a:off x="250208" y="726500"/>
            <a:ext cx="8636000" cy="702907"/>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a:solidFill>
                  <a:srgbClr val="816D9A"/>
                </a:solidFill>
              </a:rPr>
              <a:t>Where are the WBS, Test Plans, Maintenance Plan, &amp; Configuration Management Plan; typically provided in a design review?</a:t>
            </a:r>
          </a:p>
        </p:txBody>
      </p:sp>
    </p:spTree>
    <p:extLst>
      <p:ext uri="{BB962C8B-B14F-4D97-AF65-F5344CB8AC3E}">
        <p14:creationId xmlns:p14="http://schemas.microsoft.com/office/powerpoint/2010/main" val="4277935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9250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88B231-6E8D-D64E-BE95-C181AFC5918E}"/>
              </a:ext>
            </a:extLst>
          </p:cNvPr>
          <p:cNvSpPr>
            <a:spLocks noGrp="1"/>
          </p:cNvSpPr>
          <p:nvPr>
            <p:ph type="body" sz="quarter" idx="10"/>
          </p:nvPr>
        </p:nvSpPr>
        <p:spPr/>
        <p:txBody>
          <a:bodyPr/>
          <a:lstStyle/>
          <a:p>
            <a:r>
              <a:rPr lang="en-US" dirty="0"/>
              <a:t>Interfaces with External Organizations</a:t>
            </a:r>
          </a:p>
        </p:txBody>
      </p:sp>
      <p:sp>
        <p:nvSpPr>
          <p:cNvPr id="4" name="Text Placeholder 3">
            <a:extLst>
              <a:ext uri="{FF2B5EF4-FFF2-40B4-BE49-F238E27FC236}">
                <a16:creationId xmlns:a16="http://schemas.microsoft.com/office/drawing/2014/main" id="{96E4444B-FCC0-FD44-8FDA-9DEF500B7EA0}"/>
              </a:ext>
            </a:extLst>
          </p:cNvPr>
          <p:cNvSpPr>
            <a:spLocks noGrp="1"/>
          </p:cNvSpPr>
          <p:nvPr>
            <p:ph type="body" sz="quarter" idx="12"/>
          </p:nvPr>
        </p:nvSpPr>
        <p:spPr>
          <a:xfrm>
            <a:off x="250208" y="637893"/>
            <a:ext cx="8636000" cy="5416397"/>
          </a:xfrm>
        </p:spPr>
        <p:txBody>
          <a:bodyPr/>
          <a:lstStyle/>
          <a:p>
            <a:pPr marL="0" indent="0">
              <a:buNone/>
            </a:pPr>
            <a:r>
              <a:rPr lang="en-US" dirty="0">
                <a:solidFill>
                  <a:srgbClr val="816D9A"/>
                </a:solidFill>
              </a:rPr>
              <a:t>The PMP states: </a:t>
            </a:r>
            <a:r>
              <a:rPr lang="en-US" i="1" dirty="0">
                <a:solidFill>
                  <a:srgbClr val="816D9A"/>
                </a:solidFill>
              </a:rPr>
              <a:t>"...supporting departments shall be advised to track their risk independently.</a:t>
            </a:r>
            <a:r>
              <a:rPr lang="en-US" dirty="0">
                <a:solidFill>
                  <a:srgbClr val="816D9A"/>
                </a:solidFill>
              </a:rPr>
              <a:t>..".  </a:t>
            </a:r>
          </a:p>
          <a:p>
            <a:pPr marL="0" indent="0">
              <a:buNone/>
            </a:pPr>
            <a:r>
              <a:rPr lang="en-US" dirty="0">
                <a:solidFill>
                  <a:srgbClr val="816D9A"/>
                </a:solidFill>
              </a:rPr>
              <a:t>Concern: Interfaces with external organizations such as DMSD should be formalized through ICDs or Memoranda of Agreement.</a:t>
            </a:r>
          </a:p>
          <a:p>
            <a:pPr marL="0" indent="0">
              <a:buNone/>
            </a:pPr>
            <a:endParaRPr lang="en-US" dirty="0">
              <a:solidFill>
                <a:srgbClr val="816D9A"/>
              </a:solidFill>
            </a:endParaRPr>
          </a:p>
          <a:p>
            <a:pPr marL="0" indent="0">
              <a:buNone/>
            </a:pPr>
            <a:endParaRPr lang="en-US" dirty="0"/>
          </a:p>
          <a:p>
            <a:pPr marL="0" indent="0">
              <a:buNone/>
            </a:pPr>
            <a:r>
              <a:rPr lang="en-US" dirty="0"/>
              <a:t>Response: I am not certain that this level of formality is warranted.  The Data Management and Software Department (DMSD) is internal to NRAO, as are the other Departments.  SRDP is an observatory objective that all of the departments support.  The line in the PMP is largely a reflection that the budget for SRDP is not being removed from the other departments.</a:t>
            </a:r>
          </a:p>
          <a:p>
            <a:pPr marL="0" indent="0">
              <a:buNone/>
            </a:pPr>
            <a:endParaRPr lang="en-US" dirty="0"/>
          </a:p>
          <a:p>
            <a:pPr marL="0" indent="0">
              <a:buNone/>
            </a:pPr>
            <a:endParaRPr lang="en-US" dirty="0"/>
          </a:p>
        </p:txBody>
      </p:sp>
      <p:sp>
        <p:nvSpPr>
          <p:cNvPr id="5" name="TextBox 4">
            <a:extLst>
              <a:ext uri="{FF2B5EF4-FFF2-40B4-BE49-F238E27FC236}">
                <a16:creationId xmlns:a16="http://schemas.microsoft.com/office/drawing/2014/main" id="{3AC00FCE-B934-484C-8CF8-8B57A7FB79BB}"/>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SRDP-131</a:t>
            </a:r>
          </a:p>
        </p:txBody>
      </p:sp>
    </p:spTree>
    <p:extLst>
      <p:ext uri="{BB962C8B-B14F-4D97-AF65-F5344CB8AC3E}">
        <p14:creationId xmlns:p14="http://schemas.microsoft.com/office/powerpoint/2010/main" val="749187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88B231-6E8D-D64E-BE95-C181AFC5918E}"/>
              </a:ext>
            </a:extLst>
          </p:cNvPr>
          <p:cNvSpPr>
            <a:spLocks noGrp="1"/>
          </p:cNvSpPr>
          <p:nvPr>
            <p:ph type="body" sz="quarter" idx="10"/>
          </p:nvPr>
        </p:nvSpPr>
        <p:spPr/>
        <p:txBody>
          <a:bodyPr/>
          <a:lstStyle/>
          <a:p>
            <a:r>
              <a:rPr lang="en-US" dirty="0"/>
              <a:t>ALMA Governance</a:t>
            </a:r>
          </a:p>
        </p:txBody>
      </p:sp>
      <p:sp>
        <p:nvSpPr>
          <p:cNvPr id="3" name="Text Placeholder 2">
            <a:extLst>
              <a:ext uri="{FF2B5EF4-FFF2-40B4-BE49-F238E27FC236}">
                <a16:creationId xmlns:a16="http://schemas.microsoft.com/office/drawing/2014/main" id="{92B66DB0-684F-1742-ACD7-58BBB9BEF6E0}"/>
              </a:ext>
            </a:extLst>
          </p:cNvPr>
          <p:cNvSpPr>
            <a:spLocks noGrp="1"/>
          </p:cNvSpPr>
          <p:nvPr>
            <p:ph type="body" sz="quarter" idx="11"/>
          </p:nvPr>
        </p:nvSpPr>
        <p:spPr/>
        <p:txBody>
          <a:bodyPr/>
          <a:lstStyle/>
          <a:p>
            <a:r>
              <a:rPr lang="en-US" dirty="0">
                <a:solidFill>
                  <a:srgbClr val="816D9A"/>
                </a:solidFill>
              </a:rPr>
              <a:t>Concern: Delays including fields in ALMA OT</a:t>
            </a:r>
          </a:p>
        </p:txBody>
      </p:sp>
      <p:sp>
        <p:nvSpPr>
          <p:cNvPr id="4" name="Text Placeholder 3">
            <a:extLst>
              <a:ext uri="{FF2B5EF4-FFF2-40B4-BE49-F238E27FC236}">
                <a16:creationId xmlns:a16="http://schemas.microsoft.com/office/drawing/2014/main" id="{96E4444B-FCC0-FD44-8FDA-9DEF500B7EA0}"/>
              </a:ext>
            </a:extLst>
          </p:cNvPr>
          <p:cNvSpPr>
            <a:spLocks noGrp="1"/>
          </p:cNvSpPr>
          <p:nvPr>
            <p:ph type="body" sz="quarter" idx="12"/>
          </p:nvPr>
        </p:nvSpPr>
        <p:spPr>
          <a:xfrm>
            <a:off x="373041" y="1288456"/>
            <a:ext cx="5979634" cy="2195889"/>
          </a:xfrm>
        </p:spPr>
        <p:txBody>
          <a:bodyPr/>
          <a:lstStyle/>
          <a:p>
            <a:r>
              <a:rPr lang="en-US" dirty="0"/>
              <a:t>ALMA is a collaboration with other major partners.</a:t>
            </a:r>
          </a:p>
          <a:p>
            <a:pPr lvl="1"/>
            <a:r>
              <a:rPr lang="en-US" dirty="0"/>
              <a:t>Changes are done by consensus.</a:t>
            </a:r>
          </a:p>
          <a:p>
            <a:pPr lvl="1"/>
            <a:r>
              <a:rPr lang="en-US" dirty="0"/>
              <a:t>Some SRDP requests are likely only useful for NRAO</a:t>
            </a:r>
          </a:p>
        </p:txBody>
      </p:sp>
      <p:sp>
        <p:nvSpPr>
          <p:cNvPr id="5" name="TextBox 4">
            <a:extLst>
              <a:ext uri="{FF2B5EF4-FFF2-40B4-BE49-F238E27FC236}">
                <a16:creationId xmlns:a16="http://schemas.microsoft.com/office/drawing/2014/main" id="{3AC00FCE-B934-484C-8CF8-8B57A7FB79BB}"/>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SRDP-134</a:t>
            </a:r>
          </a:p>
        </p:txBody>
      </p:sp>
      <p:graphicFrame>
        <p:nvGraphicFramePr>
          <p:cNvPr id="6" name="Diagram 5">
            <a:extLst>
              <a:ext uri="{FF2B5EF4-FFF2-40B4-BE49-F238E27FC236}">
                <a16:creationId xmlns:a16="http://schemas.microsoft.com/office/drawing/2014/main" id="{DC350252-DE35-AE46-8F63-BF392E34CB6A}"/>
              </a:ext>
            </a:extLst>
          </p:cNvPr>
          <p:cNvGraphicFramePr/>
          <p:nvPr>
            <p:extLst>
              <p:ext uri="{D42A27DB-BD31-4B8C-83A1-F6EECF244321}">
                <p14:modId xmlns:p14="http://schemas.microsoft.com/office/powerpoint/2010/main" val="2908854098"/>
              </p:ext>
            </p:extLst>
          </p:nvPr>
        </p:nvGraphicFramePr>
        <p:xfrm>
          <a:off x="6249798" y="1291063"/>
          <a:ext cx="2759242" cy="2019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 Placeholder 3">
            <a:extLst>
              <a:ext uri="{FF2B5EF4-FFF2-40B4-BE49-F238E27FC236}">
                <a16:creationId xmlns:a16="http://schemas.microsoft.com/office/drawing/2014/main" id="{C227D06E-AE51-A141-BC11-9CA9C68AADE4}"/>
              </a:ext>
            </a:extLst>
          </p:cNvPr>
          <p:cNvSpPr txBox="1">
            <a:spLocks/>
          </p:cNvSpPr>
          <p:nvPr/>
        </p:nvSpPr>
        <p:spPr>
          <a:xfrm>
            <a:off x="373041" y="3484345"/>
            <a:ext cx="8231944" cy="219588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Missing meta-data can be added in as part of a recalibration or optimized imaging interface.</a:t>
            </a:r>
          </a:p>
          <a:p>
            <a:endParaRPr lang="en-US" dirty="0"/>
          </a:p>
          <a:p>
            <a:r>
              <a:rPr lang="en-US" dirty="0"/>
              <a:t>Strategy is two fold:</a:t>
            </a:r>
          </a:p>
          <a:p>
            <a:pPr lvl="1"/>
            <a:r>
              <a:rPr lang="en-US" dirty="0"/>
              <a:t>Engage through ALMA process (PLWG, Archive WG)</a:t>
            </a:r>
          </a:p>
          <a:p>
            <a:pPr lvl="1"/>
            <a:r>
              <a:rPr lang="en-US" dirty="0"/>
              <a:t>Lead by example</a:t>
            </a:r>
          </a:p>
        </p:txBody>
      </p:sp>
      <p:sp>
        <p:nvSpPr>
          <p:cNvPr id="8" name="TextBox 7">
            <a:extLst>
              <a:ext uri="{FF2B5EF4-FFF2-40B4-BE49-F238E27FC236}">
                <a16:creationId xmlns:a16="http://schemas.microsoft.com/office/drawing/2014/main" id="{429C8CFA-E0F8-254E-AA41-B5205CD292D9}"/>
              </a:ext>
            </a:extLst>
          </p:cNvPr>
          <p:cNvSpPr txBox="1"/>
          <p:nvPr/>
        </p:nvSpPr>
        <p:spPr>
          <a:xfrm rot="385020">
            <a:off x="4595123" y="4007598"/>
            <a:ext cx="2937795" cy="646331"/>
          </a:xfrm>
          <a:prstGeom prst="rect">
            <a:avLst/>
          </a:prstGeom>
          <a:noFill/>
        </p:spPr>
        <p:txBody>
          <a:bodyPr wrap="square" rtlCol="0">
            <a:spAutoFit/>
          </a:bodyPr>
          <a:lstStyle/>
          <a:p>
            <a:r>
              <a:rPr lang="en-US" dirty="0">
                <a:solidFill>
                  <a:srgbClr val="C00000"/>
                </a:solidFill>
                <a:latin typeface="Lucida Handwriting" panose="03010101010101010101" pitchFamily="66" charset="77"/>
              </a:rPr>
              <a:t>Affects Quality Attribute: Usability</a:t>
            </a:r>
          </a:p>
        </p:txBody>
      </p:sp>
    </p:spTree>
    <p:extLst>
      <p:ext uri="{BB962C8B-B14F-4D97-AF65-F5344CB8AC3E}">
        <p14:creationId xmlns:p14="http://schemas.microsoft.com/office/powerpoint/2010/main" val="3035795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D6F59A7-D5E5-354E-9E7A-5A9A946DEB2F}"/>
              </a:ext>
            </a:extLst>
          </p:cNvPr>
          <p:cNvSpPr>
            <a:spLocks noGrp="1"/>
          </p:cNvSpPr>
          <p:nvPr>
            <p:ph type="body" sz="quarter" idx="10"/>
          </p:nvPr>
        </p:nvSpPr>
        <p:spPr/>
        <p:txBody>
          <a:bodyPr/>
          <a:lstStyle/>
          <a:p>
            <a:r>
              <a:rPr lang="en-US" dirty="0"/>
              <a:t>NA ALMA Operations</a:t>
            </a:r>
          </a:p>
        </p:txBody>
      </p:sp>
      <p:pic>
        <p:nvPicPr>
          <p:cNvPr id="4" name="Picture 3">
            <a:extLst>
              <a:ext uri="{FF2B5EF4-FFF2-40B4-BE49-F238E27FC236}">
                <a16:creationId xmlns:a16="http://schemas.microsoft.com/office/drawing/2014/main" id="{BF5651CD-9786-9048-B096-08631E57B567}"/>
              </a:ext>
            </a:extLst>
          </p:cNvPr>
          <p:cNvPicPr>
            <a:picLocks noChangeAspect="1"/>
          </p:cNvPicPr>
          <p:nvPr/>
        </p:nvPicPr>
        <p:blipFill>
          <a:blip r:embed="rId2"/>
          <a:stretch>
            <a:fillRect/>
          </a:stretch>
        </p:blipFill>
        <p:spPr>
          <a:xfrm>
            <a:off x="123208" y="0"/>
            <a:ext cx="8763000" cy="6761108"/>
          </a:xfrm>
          <a:prstGeom prst="rect">
            <a:avLst/>
          </a:prstGeom>
        </p:spPr>
      </p:pic>
    </p:spTree>
    <p:extLst>
      <p:ext uri="{BB962C8B-B14F-4D97-AF65-F5344CB8AC3E}">
        <p14:creationId xmlns:p14="http://schemas.microsoft.com/office/powerpoint/2010/main" val="3213050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3A1A1E2-05E9-064F-AE62-19C675F3FF58}"/>
              </a:ext>
            </a:extLst>
          </p:cNvPr>
          <p:cNvSpPr>
            <a:spLocks noGrp="1"/>
          </p:cNvSpPr>
          <p:nvPr>
            <p:ph type="body" sz="quarter" idx="10"/>
          </p:nvPr>
        </p:nvSpPr>
        <p:spPr/>
        <p:txBody>
          <a:bodyPr/>
          <a:lstStyle/>
          <a:p>
            <a:r>
              <a:rPr lang="en-US" dirty="0"/>
              <a:t>Conceptual Design Review</a:t>
            </a:r>
          </a:p>
        </p:txBody>
      </p:sp>
      <p:sp>
        <p:nvSpPr>
          <p:cNvPr id="7" name="Text Placeholder 6">
            <a:extLst>
              <a:ext uri="{FF2B5EF4-FFF2-40B4-BE49-F238E27FC236}">
                <a16:creationId xmlns:a16="http://schemas.microsoft.com/office/drawing/2014/main" id="{F31C3B03-B40C-8440-8896-C9EBE351F6B3}"/>
              </a:ext>
            </a:extLst>
          </p:cNvPr>
          <p:cNvSpPr>
            <a:spLocks noGrp="1"/>
          </p:cNvSpPr>
          <p:nvPr>
            <p:ph type="body" sz="quarter" idx="12"/>
          </p:nvPr>
        </p:nvSpPr>
        <p:spPr>
          <a:xfrm>
            <a:off x="373040" y="2237719"/>
            <a:ext cx="5565305" cy="2674347"/>
          </a:xfrm>
        </p:spPr>
        <p:txBody>
          <a:bodyPr/>
          <a:lstStyle/>
          <a:p>
            <a:r>
              <a:rPr lang="en-US" dirty="0"/>
              <a:t>Thank you!</a:t>
            </a:r>
          </a:p>
          <a:p>
            <a:pPr lvl="1"/>
            <a:r>
              <a:rPr lang="en-US" dirty="0"/>
              <a:t>We appreciate your time and effort.</a:t>
            </a:r>
          </a:p>
          <a:p>
            <a:pPr lvl="1"/>
            <a:r>
              <a:rPr lang="en-US" dirty="0"/>
              <a:t>All of the RIDs have been thoughtful and helpful</a:t>
            </a:r>
          </a:p>
          <a:p>
            <a:endParaRPr lang="en-US" dirty="0"/>
          </a:p>
          <a:p>
            <a:endParaRPr lang="en-US" dirty="0"/>
          </a:p>
          <a:p>
            <a:pPr lvl="2"/>
            <a:endParaRPr lang="en-US" dirty="0"/>
          </a:p>
          <a:p>
            <a:pPr lvl="1"/>
            <a:endParaRPr lang="en-US" dirty="0"/>
          </a:p>
          <a:p>
            <a:pPr lvl="1"/>
            <a:endParaRPr lang="en-US" dirty="0"/>
          </a:p>
        </p:txBody>
      </p:sp>
      <p:pic>
        <p:nvPicPr>
          <p:cNvPr id="8" name="Picture 7">
            <a:extLst>
              <a:ext uri="{FF2B5EF4-FFF2-40B4-BE49-F238E27FC236}">
                <a16:creationId xmlns:a16="http://schemas.microsoft.com/office/drawing/2014/main" id="{67A1412A-EB5C-9941-948A-4B3BBB7EB6D1}"/>
              </a:ext>
            </a:extLst>
          </p:cNvPr>
          <p:cNvPicPr>
            <a:picLocks noChangeAspect="1"/>
          </p:cNvPicPr>
          <p:nvPr/>
        </p:nvPicPr>
        <p:blipFill rotWithShape="1">
          <a:blip r:embed="rId2"/>
          <a:srcRect l="29528" t="21149" r="5769" b="26590"/>
          <a:stretch/>
        </p:blipFill>
        <p:spPr>
          <a:xfrm>
            <a:off x="6159062" y="1410942"/>
            <a:ext cx="2727146" cy="3632643"/>
          </a:xfrm>
          <a:prstGeom prst="rect">
            <a:avLst/>
          </a:prstGeom>
        </p:spPr>
      </p:pic>
    </p:spTree>
    <p:extLst>
      <p:ext uri="{BB962C8B-B14F-4D97-AF65-F5344CB8AC3E}">
        <p14:creationId xmlns:p14="http://schemas.microsoft.com/office/powerpoint/2010/main" val="36770627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E6D8D96-A824-AC4D-BA7C-3BF5A443BE0E}"/>
              </a:ext>
            </a:extLst>
          </p:cNvPr>
          <p:cNvSpPr>
            <a:spLocks noGrp="1"/>
          </p:cNvSpPr>
          <p:nvPr>
            <p:ph type="body" sz="quarter" idx="10"/>
          </p:nvPr>
        </p:nvSpPr>
        <p:spPr/>
        <p:txBody>
          <a:bodyPr/>
          <a:lstStyle/>
          <a:p>
            <a:r>
              <a:rPr lang="en-US" dirty="0"/>
              <a:t>DMS Software Division</a:t>
            </a:r>
          </a:p>
        </p:txBody>
      </p:sp>
      <p:pic>
        <p:nvPicPr>
          <p:cNvPr id="4" name="Picture 3">
            <a:extLst>
              <a:ext uri="{FF2B5EF4-FFF2-40B4-BE49-F238E27FC236}">
                <a16:creationId xmlns:a16="http://schemas.microsoft.com/office/drawing/2014/main" id="{2761194C-EEE3-8442-BBB7-5F176E829C3C}"/>
              </a:ext>
            </a:extLst>
          </p:cNvPr>
          <p:cNvPicPr>
            <a:picLocks noChangeAspect="1"/>
          </p:cNvPicPr>
          <p:nvPr/>
        </p:nvPicPr>
        <p:blipFill>
          <a:blip r:embed="rId2"/>
          <a:stretch>
            <a:fillRect/>
          </a:stretch>
        </p:blipFill>
        <p:spPr>
          <a:xfrm>
            <a:off x="264474" y="0"/>
            <a:ext cx="8621734" cy="6713105"/>
          </a:xfrm>
          <a:prstGeom prst="rect">
            <a:avLst/>
          </a:prstGeom>
        </p:spPr>
      </p:pic>
    </p:spTree>
    <p:extLst>
      <p:ext uri="{BB962C8B-B14F-4D97-AF65-F5344CB8AC3E}">
        <p14:creationId xmlns:p14="http://schemas.microsoft.com/office/powerpoint/2010/main" val="24235726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BD7E9DC-5DB2-EF44-A76A-648D660E902A}"/>
              </a:ext>
            </a:extLst>
          </p:cNvPr>
          <p:cNvSpPr>
            <a:spLocks noGrp="1"/>
          </p:cNvSpPr>
          <p:nvPr>
            <p:ph type="body" sz="quarter" idx="10"/>
          </p:nvPr>
        </p:nvSpPr>
        <p:spPr/>
        <p:txBody>
          <a:bodyPr/>
          <a:lstStyle/>
          <a:p>
            <a:r>
              <a:rPr lang="en-US" dirty="0"/>
              <a:t>NM Operations</a:t>
            </a:r>
          </a:p>
        </p:txBody>
      </p:sp>
      <p:pic>
        <p:nvPicPr>
          <p:cNvPr id="4" name="Picture 3">
            <a:extLst>
              <a:ext uri="{FF2B5EF4-FFF2-40B4-BE49-F238E27FC236}">
                <a16:creationId xmlns:a16="http://schemas.microsoft.com/office/drawing/2014/main" id="{B39D3741-A181-6B46-AD73-547B5CDE96D6}"/>
              </a:ext>
            </a:extLst>
          </p:cNvPr>
          <p:cNvPicPr>
            <a:picLocks noChangeAspect="1"/>
          </p:cNvPicPr>
          <p:nvPr/>
        </p:nvPicPr>
        <p:blipFill>
          <a:blip r:embed="rId2"/>
          <a:stretch>
            <a:fillRect/>
          </a:stretch>
        </p:blipFill>
        <p:spPr>
          <a:xfrm>
            <a:off x="0" y="1366321"/>
            <a:ext cx="9144000" cy="4125357"/>
          </a:xfrm>
          <a:prstGeom prst="rect">
            <a:avLst/>
          </a:prstGeom>
        </p:spPr>
      </p:pic>
    </p:spTree>
    <p:extLst>
      <p:ext uri="{BB962C8B-B14F-4D97-AF65-F5344CB8AC3E}">
        <p14:creationId xmlns:p14="http://schemas.microsoft.com/office/powerpoint/2010/main" val="4232681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9B5ECE-A4D0-7E4E-982E-C669135A36BF}"/>
              </a:ext>
            </a:extLst>
          </p:cNvPr>
          <p:cNvSpPr>
            <a:spLocks noGrp="1"/>
          </p:cNvSpPr>
          <p:nvPr>
            <p:ph type="body" sz="quarter" idx="10"/>
          </p:nvPr>
        </p:nvSpPr>
        <p:spPr/>
        <p:txBody>
          <a:bodyPr/>
          <a:lstStyle/>
          <a:p>
            <a:endParaRPr lang="en-US" dirty="0"/>
          </a:p>
        </p:txBody>
      </p:sp>
      <p:sp>
        <p:nvSpPr>
          <p:cNvPr id="3" name="Text Placeholder 2">
            <a:extLst>
              <a:ext uri="{FF2B5EF4-FFF2-40B4-BE49-F238E27FC236}">
                <a16:creationId xmlns:a16="http://schemas.microsoft.com/office/drawing/2014/main" id="{A0BD0FB7-B6CD-324D-BBE4-921FE0BA1308}"/>
              </a:ext>
            </a:extLst>
          </p:cNvPr>
          <p:cNvSpPr>
            <a:spLocks noGrp="1"/>
          </p:cNvSpPr>
          <p:nvPr>
            <p:ph type="body" sz="quarter" idx="12"/>
          </p:nvPr>
        </p:nvSpPr>
        <p:spPr/>
        <p:txBody>
          <a:bodyPr/>
          <a:lstStyle/>
          <a:p>
            <a:endParaRPr lang="en-US"/>
          </a:p>
        </p:txBody>
      </p:sp>
      <p:pic>
        <p:nvPicPr>
          <p:cNvPr id="4" name="Picture 3">
            <a:extLst>
              <a:ext uri="{FF2B5EF4-FFF2-40B4-BE49-F238E27FC236}">
                <a16:creationId xmlns:a16="http://schemas.microsoft.com/office/drawing/2014/main" id="{2B495B4C-FD43-2B40-AB18-B9FF363882AB}"/>
              </a:ext>
            </a:extLst>
          </p:cNvPr>
          <p:cNvPicPr>
            <a:picLocks noChangeAspect="1"/>
          </p:cNvPicPr>
          <p:nvPr/>
        </p:nvPicPr>
        <p:blipFill>
          <a:blip r:embed="rId2"/>
          <a:stretch>
            <a:fillRect/>
          </a:stretch>
        </p:blipFill>
        <p:spPr>
          <a:xfrm>
            <a:off x="0" y="145743"/>
            <a:ext cx="9144000" cy="6129221"/>
          </a:xfrm>
          <a:prstGeom prst="rect">
            <a:avLst/>
          </a:prstGeom>
        </p:spPr>
      </p:pic>
    </p:spTree>
    <p:extLst>
      <p:ext uri="{BB962C8B-B14F-4D97-AF65-F5344CB8AC3E}">
        <p14:creationId xmlns:p14="http://schemas.microsoft.com/office/powerpoint/2010/main" val="155707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C58D31-AABB-0C4E-AA6B-693A8F5DE795}"/>
              </a:ext>
            </a:extLst>
          </p:cNvPr>
          <p:cNvSpPr>
            <a:spLocks noGrp="1"/>
          </p:cNvSpPr>
          <p:nvPr>
            <p:ph type="body" sz="quarter" idx="10"/>
          </p:nvPr>
        </p:nvSpPr>
        <p:spPr/>
        <p:txBody>
          <a:bodyPr/>
          <a:lstStyle/>
          <a:p>
            <a:r>
              <a:rPr lang="en-US" dirty="0"/>
              <a:t>RID Summary</a:t>
            </a:r>
          </a:p>
        </p:txBody>
      </p:sp>
      <p:sp>
        <p:nvSpPr>
          <p:cNvPr id="3" name="Text Placeholder 2">
            <a:extLst>
              <a:ext uri="{FF2B5EF4-FFF2-40B4-BE49-F238E27FC236}">
                <a16:creationId xmlns:a16="http://schemas.microsoft.com/office/drawing/2014/main" id="{37FCB382-0D5F-2947-A372-48FC942A8BF0}"/>
              </a:ext>
            </a:extLst>
          </p:cNvPr>
          <p:cNvSpPr>
            <a:spLocks noGrp="1"/>
          </p:cNvSpPr>
          <p:nvPr>
            <p:ph type="body" sz="quarter" idx="12"/>
          </p:nvPr>
        </p:nvSpPr>
        <p:spPr/>
        <p:txBody>
          <a:bodyPr/>
          <a:lstStyle/>
          <a:p>
            <a:r>
              <a:rPr lang="en-US" dirty="0"/>
              <a:t>Total of 90 RIDs submitted</a:t>
            </a:r>
          </a:p>
          <a:p>
            <a:pPr lvl="1"/>
            <a:r>
              <a:rPr lang="en-US" dirty="0"/>
              <a:t>Good coverage of the document package</a:t>
            </a:r>
          </a:p>
          <a:p>
            <a:pPr lvl="1"/>
            <a:endParaRPr lang="en-US" dirty="0"/>
          </a:p>
        </p:txBody>
      </p:sp>
      <p:pic>
        <p:nvPicPr>
          <p:cNvPr id="6" name="Picture 5">
            <a:extLst>
              <a:ext uri="{FF2B5EF4-FFF2-40B4-BE49-F238E27FC236}">
                <a16:creationId xmlns:a16="http://schemas.microsoft.com/office/drawing/2014/main" id="{28BD8167-4978-8F43-A983-2595EA71188E}"/>
              </a:ext>
            </a:extLst>
          </p:cNvPr>
          <p:cNvPicPr>
            <a:picLocks noChangeAspect="1"/>
          </p:cNvPicPr>
          <p:nvPr/>
        </p:nvPicPr>
        <p:blipFill rotWithShape="1">
          <a:blip r:embed="rId2"/>
          <a:srcRect t="52451"/>
          <a:stretch/>
        </p:blipFill>
        <p:spPr>
          <a:xfrm>
            <a:off x="5398019" y="2531602"/>
            <a:ext cx="3488189" cy="3260899"/>
          </a:xfrm>
          <a:prstGeom prst="rect">
            <a:avLst/>
          </a:prstGeom>
        </p:spPr>
      </p:pic>
      <p:pic>
        <p:nvPicPr>
          <p:cNvPr id="7" name="Picture 6">
            <a:extLst>
              <a:ext uri="{FF2B5EF4-FFF2-40B4-BE49-F238E27FC236}">
                <a16:creationId xmlns:a16="http://schemas.microsoft.com/office/drawing/2014/main" id="{A65827F5-7841-CC4F-98BE-305885B89007}"/>
              </a:ext>
            </a:extLst>
          </p:cNvPr>
          <p:cNvPicPr>
            <a:picLocks noChangeAspect="1"/>
          </p:cNvPicPr>
          <p:nvPr/>
        </p:nvPicPr>
        <p:blipFill rotWithShape="1">
          <a:blip r:embed="rId2"/>
          <a:srcRect l="1832" t="4695" r="1990" b="47628"/>
          <a:stretch/>
        </p:blipFill>
        <p:spPr>
          <a:xfrm>
            <a:off x="854406" y="2522784"/>
            <a:ext cx="3354857" cy="3269717"/>
          </a:xfrm>
          <a:prstGeom prst="rect">
            <a:avLst/>
          </a:prstGeom>
        </p:spPr>
      </p:pic>
    </p:spTree>
    <p:extLst>
      <p:ext uri="{BB962C8B-B14F-4D97-AF65-F5344CB8AC3E}">
        <p14:creationId xmlns:p14="http://schemas.microsoft.com/office/powerpoint/2010/main" val="2122934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B23AE9-DDF3-D94F-8C7D-A874F7BC9951}"/>
              </a:ext>
            </a:extLst>
          </p:cNvPr>
          <p:cNvSpPr>
            <a:spLocks noGrp="1"/>
          </p:cNvSpPr>
          <p:nvPr>
            <p:ph type="body" sz="quarter" idx="10"/>
          </p:nvPr>
        </p:nvSpPr>
        <p:spPr/>
        <p:txBody>
          <a:bodyPr/>
          <a:lstStyle/>
          <a:p>
            <a:r>
              <a:rPr lang="en-US" dirty="0"/>
              <a:t>RID Status</a:t>
            </a:r>
          </a:p>
        </p:txBody>
      </p:sp>
      <p:sp>
        <p:nvSpPr>
          <p:cNvPr id="3" name="Text Placeholder 2">
            <a:extLst>
              <a:ext uri="{FF2B5EF4-FFF2-40B4-BE49-F238E27FC236}">
                <a16:creationId xmlns:a16="http://schemas.microsoft.com/office/drawing/2014/main" id="{2DF77CCF-A73A-9948-B2F6-FF0CF4C67CDC}"/>
              </a:ext>
            </a:extLst>
          </p:cNvPr>
          <p:cNvSpPr>
            <a:spLocks noGrp="1"/>
          </p:cNvSpPr>
          <p:nvPr>
            <p:ph type="body" sz="quarter" idx="12"/>
          </p:nvPr>
        </p:nvSpPr>
        <p:spPr>
          <a:xfrm>
            <a:off x="373040" y="1624760"/>
            <a:ext cx="4161175" cy="4267446"/>
          </a:xfrm>
        </p:spPr>
        <p:txBody>
          <a:bodyPr/>
          <a:lstStyle/>
          <a:p>
            <a:r>
              <a:rPr lang="en-US" dirty="0"/>
              <a:t>Objective of this meeting is:</a:t>
            </a:r>
          </a:p>
          <a:p>
            <a:pPr lvl="1"/>
            <a:r>
              <a:rPr lang="en-US" dirty="0"/>
              <a:t>Address gaps, uncertainties, or areas that you would like more information on.</a:t>
            </a:r>
          </a:p>
          <a:p>
            <a:pPr lvl="1"/>
            <a:r>
              <a:rPr lang="en-US" dirty="0"/>
              <a:t>Transition all of the open RIDs to either:</a:t>
            </a:r>
          </a:p>
          <a:p>
            <a:pPr lvl="2"/>
            <a:r>
              <a:rPr lang="en-US" dirty="0"/>
              <a:t>Action Item: With an agreed action</a:t>
            </a:r>
          </a:p>
          <a:p>
            <a:pPr lvl="2"/>
            <a:r>
              <a:rPr lang="en-US" dirty="0"/>
              <a:t>Done</a:t>
            </a:r>
          </a:p>
          <a:p>
            <a:endParaRPr lang="en-US" dirty="0"/>
          </a:p>
        </p:txBody>
      </p:sp>
      <p:pic>
        <p:nvPicPr>
          <p:cNvPr id="5" name="Picture 4">
            <a:extLst>
              <a:ext uri="{FF2B5EF4-FFF2-40B4-BE49-F238E27FC236}">
                <a16:creationId xmlns:a16="http://schemas.microsoft.com/office/drawing/2014/main" id="{C02A0EE6-852F-9145-9EE2-DDD6E7CDC2E0}"/>
              </a:ext>
            </a:extLst>
          </p:cNvPr>
          <p:cNvPicPr>
            <a:picLocks noChangeAspect="1"/>
          </p:cNvPicPr>
          <p:nvPr/>
        </p:nvPicPr>
        <p:blipFill rotWithShape="1">
          <a:blip r:embed="rId2"/>
          <a:srcRect l="2745" t="6373" r="2769" b="1583"/>
          <a:stretch/>
        </p:blipFill>
        <p:spPr>
          <a:xfrm>
            <a:off x="4976360" y="145743"/>
            <a:ext cx="3909848" cy="5809386"/>
          </a:xfrm>
          <a:prstGeom prst="rect">
            <a:avLst/>
          </a:prstGeom>
        </p:spPr>
      </p:pic>
    </p:spTree>
    <p:extLst>
      <p:ext uri="{BB962C8B-B14F-4D97-AF65-F5344CB8AC3E}">
        <p14:creationId xmlns:p14="http://schemas.microsoft.com/office/powerpoint/2010/main" val="693689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BCD0A7-84D2-9344-A8EB-0C07F414BB6E}"/>
              </a:ext>
            </a:extLst>
          </p:cNvPr>
          <p:cNvSpPr>
            <a:spLocks noGrp="1"/>
          </p:cNvSpPr>
          <p:nvPr>
            <p:ph type="body" sz="quarter" idx="10"/>
          </p:nvPr>
        </p:nvSpPr>
        <p:spPr/>
        <p:txBody>
          <a:bodyPr/>
          <a:lstStyle/>
          <a:p>
            <a:r>
              <a:rPr lang="en-US" dirty="0"/>
              <a:t>Context and the Big Picture</a:t>
            </a:r>
          </a:p>
        </p:txBody>
      </p:sp>
      <p:sp>
        <p:nvSpPr>
          <p:cNvPr id="3" name="Text Placeholder 2">
            <a:extLst>
              <a:ext uri="{FF2B5EF4-FFF2-40B4-BE49-F238E27FC236}">
                <a16:creationId xmlns:a16="http://schemas.microsoft.com/office/drawing/2014/main" id="{5931A739-51C9-CA46-8232-55E7ED280278}"/>
              </a:ext>
            </a:extLst>
          </p:cNvPr>
          <p:cNvSpPr>
            <a:spLocks noGrp="1"/>
          </p:cNvSpPr>
          <p:nvPr>
            <p:ph type="body" sz="quarter" idx="12"/>
          </p:nvPr>
        </p:nvSpPr>
        <p:spPr>
          <a:xfrm>
            <a:off x="373040" y="914893"/>
            <a:ext cx="8636000" cy="5106766"/>
          </a:xfrm>
        </p:spPr>
        <p:txBody>
          <a:bodyPr/>
          <a:lstStyle/>
          <a:p>
            <a:r>
              <a:rPr lang="en-US" dirty="0"/>
              <a:t>SRDP-34: Tangle of Documentation</a:t>
            </a:r>
          </a:p>
          <a:p>
            <a:r>
              <a:rPr lang="en-US" dirty="0"/>
              <a:t>SRDP 121: How does SRDP fit into NRAO</a:t>
            </a:r>
          </a:p>
        </p:txBody>
      </p:sp>
      <p:sp>
        <p:nvSpPr>
          <p:cNvPr id="4" name="TextBox 3">
            <a:extLst>
              <a:ext uri="{FF2B5EF4-FFF2-40B4-BE49-F238E27FC236}">
                <a16:creationId xmlns:a16="http://schemas.microsoft.com/office/drawing/2014/main" id="{E9929FFC-BEEC-864F-87ED-5908DEF6AC4C}"/>
              </a:ext>
            </a:extLst>
          </p:cNvPr>
          <p:cNvSpPr txBox="1"/>
          <p:nvPr/>
        </p:nvSpPr>
        <p:spPr>
          <a:xfrm>
            <a:off x="6997700" y="268562"/>
            <a:ext cx="2011340" cy="646331"/>
          </a:xfrm>
          <a:prstGeom prst="rect">
            <a:avLst/>
          </a:prstGeom>
          <a:noFill/>
        </p:spPr>
        <p:txBody>
          <a:bodyPr wrap="square" rtlCol="0">
            <a:spAutoFit/>
          </a:bodyPr>
          <a:lstStyle/>
          <a:p>
            <a:pPr algn="r"/>
            <a:r>
              <a:rPr lang="en-US" dirty="0">
                <a:latin typeface="Gill Sans MT" panose="020B0502020104020203" pitchFamily="34" charset="0"/>
              </a:rPr>
              <a:t>SRDP-34</a:t>
            </a:r>
          </a:p>
          <a:p>
            <a:pPr algn="r"/>
            <a:r>
              <a:rPr lang="en-US" dirty="0">
                <a:latin typeface="Gill Sans MT" panose="020B0502020104020203" pitchFamily="34" charset="0"/>
              </a:rPr>
              <a:t>SRDP-121</a:t>
            </a:r>
          </a:p>
        </p:txBody>
      </p:sp>
      <p:pic>
        <p:nvPicPr>
          <p:cNvPr id="5" name="Picture 4">
            <a:extLst>
              <a:ext uri="{FF2B5EF4-FFF2-40B4-BE49-F238E27FC236}">
                <a16:creationId xmlns:a16="http://schemas.microsoft.com/office/drawing/2014/main" id="{7B699429-F4D7-1641-94B3-5F7806B8706E}"/>
              </a:ext>
            </a:extLst>
          </p:cNvPr>
          <p:cNvPicPr>
            <a:picLocks noChangeAspect="1"/>
          </p:cNvPicPr>
          <p:nvPr/>
        </p:nvPicPr>
        <p:blipFill rotWithShape="1">
          <a:blip r:embed="rId2"/>
          <a:srcRect l="1688" r="1366"/>
          <a:stretch/>
        </p:blipFill>
        <p:spPr>
          <a:xfrm>
            <a:off x="1534510" y="2039006"/>
            <a:ext cx="6337738" cy="3268717"/>
          </a:xfrm>
          <a:prstGeom prst="rect">
            <a:avLst/>
          </a:prstGeom>
        </p:spPr>
      </p:pic>
    </p:spTree>
    <p:extLst>
      <p:ext uri="{BB962C8B-B14F-4D97-AF65-F5344CB8AC3E}">
        <p14:creationId xmlns:p14="http://schemas.microsoft.com/office/powerpoint/2010/main" val="1393128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C9A17D-8DEF-CE4A-A70D-F28C3D79FDF5}"/>
              </a:ext>
            </a:extLst>
          </p:cNvPr>
          <p:cNvSpPr>
            <a:spLocks noGrp="1"/>
          </p:cNvSpPr>
          <p:nvPr>
            <p:ph type="body" sz="quarter" idx="10"/>
          </p:nvPr>
        </p:nvSpPr>
        <p:spPr/>
        <p:txBody>
          <a:bodyPr/>
          <a:lstStyle/>
          <a:p>
            <a:r>
              <a:rPr lang="en-US" dirty="0"/>
              <a:t>SRDP Project Organization</a:t>
            </a:r>
          </a:p>
        </p:txBody>
      </p:sp>
      <p:sp>
        <p:nvSpPr>
          <p:cNvPr id="3" name="Text Placeholder 2">
            <a:extLst>
              <a:ext uri="{FF2B5EF4-FFF2-40B4-BE49-F238E27FC236}">
                <a16:creationId xmlns:a16="http://schemas.microsoft.com/office/drawing/2014/main" id="{B95ED6C5-33DB-4140-89DA-698564E62B3E}"/>
              </a:ext>
            </a:extLst>
          </p:cNvPr>
          <p:cNvSpPr>
            <a:spLocks noGrp="1"/>
          </p:cNvSpPr>
          <p:nvPr>
            <p:ph type="body" sz="quarter" idx="12"/>
          </p:nvPr>
        </p:nvSpPr>
        <p:spPr>
          <a:xfrm>
            <a:off x="373040" y="1279395"/>
            <a:ext cx="3868760" cy="4573859"/>
          </a:xfrm>
        </p:spPr>
        <p:txBody>
          <a:bodyPr/>
          <a:lstStyle/>
          <a:p>
            <a:r>
              <a:rPr lang="en-US" dirty="0"/>
              <a:t>System engineering discipline</a:t>
            </a:r>
          </a:p>
          <a:p>
            <a:pPr lvl="1"/>
            <a:r>
              <a:rPr lang="en-US" dirty="0"/>
              <a:t>Requirements traceability</a:t>
            </a:r>
          </a:p>
          <a:p>
            <a:pPr lvl="1"/>
            <a:r>
              <a:rPr lang="en-US" i="1" dirty="0"/>
              <a:t>But still a science software project</a:t>
            </a:r>
          </a:p>
          <a:p>
            <a:r>
              <a:rPr lang="en-US" dirty="0"/>
              <a:t>Project Management and tracking</a:t>
            </a:r>
          </a:p>
          <a:p>
            <a:r>
              <a:rPr lang="en-US" dirty="0"/>
              <a:t>Design Reviews</a:t>
            </a:r>
          </a:p>
          <a:p>
            <a:r>
              <a:rPr lang="en-US" dirty="0"/>
              <a:t>Acceptance Process</a:t>
            </a:r>
          </a:p>
        </p:txBody>
      </p:sp>
      <p:sp>
        <p:nvSpPr>
          <p:cNvPr id="4" name="TextBox 3">
            <a:extLst>
              <a:ext uri="{FF2B5EF4-FFF2-40B4-BE49-F238E27FC236}">
                <a16:creationId xmlns:a16="http://schemas.microsoft.com/office/drawing/2014/main" id="{47D931B6-837B-CA4D-99C9-14A64524A30A}"/>
              </a:ext>
            </a:extLst>
          </p:cNvPr>
          <p:cNvSpPr txBox="1"/>
          <p:nvPr/>
        </p:nvSpPr>
        <p:spPr>
          <a:xfrm>
            <a:off x="373040" y="817730"/>
            <a:ext cx="3606800" cy="461665"/>
          </a:xfrm>
          <a:prstGeom prst="rect">
            <a:avLst/>
          </a:prstGeom>
          <a:noFill/>
        </p:spPr>
        <p:txBody>
          <a:bodyPr wrap="square" rtlCol="0">
            <a:spAutoFit/>
          </a:bodyPr>
          <a:lstStyle/>
          <a:p>
            <a:pPr algn="ctr"/>
            <a:r>
              <a:rPr lang="en-US" sz="2400" u="sng" dirty="0">
                <a:latin typeface="Gill Sans MT" panose="020B0502020104020203" pitchFamily="34" charset="0"/>
              </a:rPr>
              <a:t>Project Like</a:t>
            </a:r>
          </a:p>
        </p:txBody>
      </p:sp>
      <p:sp>
        <p:nvSpPr>
          <p:cNvPr id="5" name="TextBox 4">
            <a:extLst>
              <a:ext uri="{FF2B5EF4-FFF2-40B4-BE49-F238E27FC236}">
                <a16:creationId xmlns:a16="http://schemas.microsoft.com/office/drawing/2014/main" id="{88FB0C09-A60F-374A-BB2C-A25C4678D56A}"/>
              </a:ext>
            </a:extLst>
          </p:cNvPr>
          <p:cNvSpPr txBox="1"/>
          <p:nvPr/>
        </p:nvSpPr>
        <p:spPr>
          <a:xfrm>
            <a:off x="4568208" y="783579"/>
            <a:ext cx="3606800" cy="461665"/>
          </a:xfrm>
          <a:prstGeom prst="rect">
            <a:avLst/>
          </a:prstGeom>
          <a:noFill/>
        </p:spPr>
        <p:txBody>
          <a:bodyPr wrap="square" rtlCol="0">
            <a:spAutoFit/>
          </a:bodyPr>
          <a:lstStyle/>
          <a:p>
            <a:pPr algn="ctr"/>
            <a:r>
              <a:rPr lang="en-US" sz="2400" u="sng" dirty="0">
                <a:latin typeface="Gill Sans MT" panose="020B0502020104020203" pitchFamily="34" charset="0"/>
              </a:rPr>
              <a:t>Not-Project Like</a:t>
            </a:r>
          </a:p>
        </p:txBody>
      </p:sp>
      <p:sp>
        <p:nvSpPr>
          <p:cNvPr id="6" name="Text Placeholder 2">
            <a:extLst>
              <a:ext uri="{FF2B5EF4-FFF2-40B4-BE49-F238E27FC236}">
                <a16:creationId xmlns:a16="http://schemas.microsoft.com/office/drawing/2014/main" id="{112ECA9D-7481-5944-9AD3-D0E9DC776002}"/>
              </a:ext>
            </a:extLst>
          </p:cNvPr>
          <p:cNvSpPr txBox="1">
            <a:spLocks/>
          </p:cNvSpPr>
          <p:nvPr/>
        </p:nvSpPr>
        <p:spPr>
          <a:xfrm>
            <a:off x="4568208" y="1279395"/>
            <a:ext cx="3868760" cy="4573859"/>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Fixed spend rate</a:t>
            </a:r>
          </a:p>
          <a:p>
            <a:pPr lvl="1"/>
            <a:r>
              <a:rPr lang="en-US" dirty="0"/>
              <a:t>Carved out of operational funds.</a:t>
            </a:r>
          </a:p>
          <a:p>
            <a:r>
              <a:rPr lang="en-US" dirty="0"/>
              <a:t>Becomes standard NRAO operations </a:t>
            </a:r>
          </a:p>
          <a:p>
            <a:pPr lvl="1"/>
            <a:r>
              <a:rPr lang="en-US" dirty="0"/>
              <a:t>Process Improvements</a:t>
            </a:r>
          </a:p>
          <a:p>
            <a:pPr lvl="1"/>
            <a:r>
              <a:rPr lang="en-US" dirty="0"/>
              <a:t>Including much of the implementation.</a:t>
            </a:r>
          </a:p>
          <a:p>
            <a:r>
              <a:rPr lang="en-US" dirty="0"/>
              <a:t>Substantial research component of project.</a:t>
            </a:r>
          </a:p>
          <a:p>
            <a:r>
              <a:rPr lang="en-US" dirty="0"/>
              <a:t>Resources are matrixed </a:t>
            </a:r>
          </a:p>
          <a:p>
            <a:r>
              <a:rPr lang="en-US" dirty="0"/>
              <a:t>Addition of operations nearly immediately.</a:t>
            </a:r>
          </a:p>
          <a:p>
            <a:pPr lvl="1"/>
            <a:endParaRPr lang="en-US" dirty="0"/>
          </a:p>
          <a:p>
            <a:endParaRPr lang="en-US" dirty="0"/>
          </a:p>
        </p:txBody>
      </p:sp>
      <p:sp>
        <p:nvSpPr>
          <p:cNvPr id="7" name="TextBox 6">
            <a:extLst>
              <a:ext uri="{FF2B5EF4-FFF2-40B4-BE49-F238E27FC236}">
                <a16:creationId xmlns:a16="http://schemas.microsoft.com/office/drawing/2014/main" id="{7DE0656B-2E61-4A48-AC62-3AD01B44BCBC}"/>
              </a:ext>
            </a:extLst>
          </p:cNvPr>
          <p:cNvSpPr txBox="1"/>
          <p:nvPr/>
        </p:nvSpPr>
        <p:spPr>
          <a:xfrm rot="20909739">
            <a:off x="2204362" y="2842870"/>
            <a:ext cx="886851" cy="369332"/>
          </a:xfrm>
          <a:prstGeom prst="rect">
            <a:avLst/>
          </a:prstGeom>
          <a:noFill/>
        </p:spPr>
        <p:txBody>
          <a:bodyPr wrap="square" rtlCol="0">
            <a:spAutoFit/>
          </a:bodyPr>
          <a:lstStyle/>
          <a:p>
            <a:r>
              <a:rPr lang="en-US" dirty="0">
                <a:solidFill>
                  <a:srgbClr val="C00000"/>
                </a:solidFill>
                <a:latin typeface="Lucida Handwriting" panose="03010101010101010101" pitchFamily="66" charset="77"/>
              </a:rPr>
              <a:t>Agile</a:t>
            </a:r>
          </a:p>
        </p:txBody>
      </p:sp>
      <p:sp>
        <p:nvSpPr>
          <p:cNvPr id="8" name="TextBox 7">
            <a:extLst>
              <a:ext uri="{FF2B5EF4-FFF2-40B4-BE49-F238E27FC236}">
                <a16:creationId xmlns:a16="http://schemas.microsoft.com/office/drawing/2014/main" id="{7F97360B-B7B4-E846-8BE1-4EAD600044E8}"/>
              </a:ext>
            </a:extLst>
          </p:cNvPr>
          <p:cNvSpPr txBox="1"/>
          <p:nvPr/>
        </p:nvSpPr>
        <p:spPr>
          <a:xfrm rot="385020">
            <a:off x="2336347" y="3692574"/>
            <a:ext cx="2295469" cy="646331"/>
          </a:xfrm>
          <a:prstGeom prst="rect">
            <a:avLst/>
          </a:prstGeom>
          <a:noFill/>
        </p:spPr>
        <p:txBody>
          <a:bodyPr wrap="square" rtlCol="0">
            <a:spAutoFit/>
          </a:bodyPr>
          <a:lstStyle/>
          <a:p>
            <a:r>
              <a:rPr lang="en-US" dirty="0">
                <a:solidFill>
                  <a:srgbClr val="C00000"/>
                </a:solidFill>
                <a:latin typeface="Lucida Handwriting" panose="03010101010101010101" pitchFamily="66" charset="77"/>
              </a:rPr>
              <a:t>Not a perfect fit (operations)</a:t>
            </a:r>
          </a:p>
        </p:txBody>
      </p:sp>
    </p:spTree>
    <p:extLst>
      <p:ext uri="{BB962C8B-B14F-4D97-AF65-F5344CB8AC3E}">
        <p14:creationId xmlns:p14="http://schemas.microsoft.com/office/powerpoint/2010/main" val="1316619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C6C9E-CC53-064F-B1C6-8BCD532D025C}"/>
              </a:ext>
            </a:extLst>
          </p:cNvPr>
          <p:cNvSpPr>
            <a:spLocks noGrp="1"/>
          </p:cNvSpPr>
          <p:nvPr>
            <p:ph type="body" sz="quarter" idx="10"/>
          </p:nvPr>
        </p:nvSpPr>
        <p:spPr/>
        <p:txBody>
          <a:bodyPr/>
          <a:lstStyle/>
          <a:p>
            <a:r>
              <a:rPr lang="en-US" dirty="0"/>
              <a:t>Clarification of Project Scope</a:t>
            </a:r>
          </a:p>
        </p:txBody>
      </p:sp>
      <p:grpSp>
        <p:nvGrpSpPr>
          <p:cNvPr id="11" name="Group 10">
            <a:extLst>
              <a:ext uri="{FF2B5EF4-FFF2-40B4-BE49-F238E27FC236}">
                <a16:creationId xmlns:a16="http://schemas.microsoft.com/office/drawing/2014/main" id="{89D1BAF3-F810-1749-8077-47FA21461FB3}"/>
              </a:ext>
            </a:extLst>
          </p:cNvPr>
          <p:cNvGrpSpPr/>
          <p:nvPr/>
        </p:nvGrpSpPr>
        <p:grpSpPr>
          <a:xfrm>
            <a:off x="373040" y="1244600"/>
            <a:ext cx="4195168" cy="3781751"/>
            <a:chOff x="373040" y="1244600"/>
            <a:chExt cx="4195168" cy="3781751"/>
          </a:xfrm>
        </p:grpSpPr>
        <p:sp>
          <p:nvSpPr>
            <p:cNvPr id="7" name="Donut 6">
              <a:extLst>
                <a:ext uri="{FF2B5EF4-FFF2-40B4-BE49-F238E27FC236}">
                  <a16:creationId xmlns:a16="http://schemas.microsoft.com/office/drawing/2014/main" id="{8404130B-16BF-C44E-A112-CE06A92F53E3}"/>
                </a:ext>
              </a:extLst>
            </p:cNvPr>
            <p:cNvSpPr/>
            <p:nvPr/>
          </p:nvSpPr>
          <p:spPr>
            <a:xfrm>
              <a:off x="809008" y="1244600"/>
              <a:ext cx="3759200" cy="3781751"/>
            </a:xfrm>
            <a:prstGeom prst="donut">
              <a:avLst>
                <a:gd name="adj" fmla="val 135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riangle 9">
              <a:extLst>
                <a:ext uri="{FF2B5EF4-FFF2-40B4-BE49-F238E27FC236}">
                  <a16:creationId xmlns:a16="http://schemas.microsoft.com/office/drawing/2014/main" id="{9C64F094-A0AF-8749-96EB-20F0B2FF808E}"/>
                </a:ext>
              </a:extLst>
            </p:cNvPr>
            <p:cNvSpPr/>
            <p:nvPr/>
          </p:nvSpPr>
          <p:spPr>
            <a:xfrm>
              <a:off x="374891" y="1610695"/>
              <a:ext cx="1894617" cy="1726555"/>
            </a:xfrm>
            <a:prstGeom prst="triangle">
              <a:avLst>
                <a:gd name="adj" fmla="val 312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519198E1-A1BA-DB45-BF4F-88BC523D89F0}"/>
                </a:ext>
              </a:extLst>
            </p:cNvPr>
            <p:cNvSpPr/>
            <p:nvPr/>
          </p:nvSpPr>
          <p:spPr>
            <a:xfrm>
              <a:off x="373040" y="2232351"/>
              <a:ext cx="1460500" cy="11049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a:extLst>
              <a:ext uri="{FF2B5EF4-FFF2-40B4-BE49-F238E27FC236}">
                <a16:creationId xmlns:a16="http://schemas.microsoft.com/office/drawing/2014/main" id="{05511271-4C21-B840-81CE-A121FDB10A70}"/>
              </a:ext>
            </a:extLst>
          </p:cNvPr>
          <p:cNvSpPr txBox="1"/>
          <p:nvPr/>
        </p:nvSpPr>
        <p:spPr>
          <a:xfrm>
            <a:off x="1453770" y="2763024"/>
            <a:ext cx="2459346" cy="1077218"/>
          </a:xfrm>
          <a:prstGeom prst="rect">
            <a:avLst/>
          </a:prstGeom>
          <a:noFill/>
        </p:spPr>
        <p:txBody>
          <a:bodyPr wrap="square" rtlCol="0">
            <a:spAutoFit/>
          </a:bodyPr>
          <a:lstStyle/>
          <a:p>
            <a:pPr algn="ctr"/>
            <a:r>
              <a:rPr lang="en-US" sz="3200" dirty="0">
                <a:latin typeface="Gill Sans MT" panose="020B0502020104020203" pitchFamily="34" charset="0"/>
              </a:rPr>
              <a:t>Capability Development</a:t>
            </a:r>
          </a:p>
        </p:txBody>
      </p:sp>
      <p:pic>
        <p:nvPicPr>
          <p:cNvPr id="33" name="Picture 32">
            <a:extLst>
              <a:ext uri="{FF2B5EF4-FFF2-40B4-BE49-F238E27FC236}">
                <a16:creationId xmlns:a16="http://schemas.microsoft.com/office/drawing/2014/main" id="{61DAE2C4-5883-7A4F-A72D-4C687C26E7AE}"/>
              </a:ext>
            </a:extLst>
          </p:cNvPr>
          <p:cNvPicPr>
            <a:picLocks noChangeAspect="1"/>
          </p:cNvPicPr>
          <p:nvPr/>
        </p:nvPicPr>
        <p:blipFill rotWithShape="1">
          <a:blip r:embed="rId2">
            <a:clrChange>
              <a:clrFrom>
                <a:srgbClr val="FFFFFF"/>
              </a:clrFrom>
              <a:clrTo>
                <a:srgbClr val="FFFFFF">
                  <a:alpha val="0"/>
                </a:srgbClr>
              </a:clrTo>
            </a:clrChange>
          </a:blip>
          <a:srcRect b="48154"/>
          <a:stretch/>
        </p:blipFill>
        <p:spPr>
          <a:xfrm>
            <a:off x="2936070" y="3879851"/>
            <a:ext cx="5067300" cy="1962155"/>
          </a:xfrm>
          <a:prstGeom prst="rect">
            <a:avLst/>
          </a:prstGeom>
        </p:spPr>
      </p:pic>
      <p:sp>
        <p:nvSpPr>
          <p:cNvPr id="36" name="TextBox 35">
            <a:extLst>
              <a:ext uri="{FF2B5EF4-FFF2-40B4-BE49-F238E27FC236}">
                <a16:creationId xmlns:a16="http://schemas.microsoft.com/office/drawing/2014/main" id="{7E4AEB4D-500A-D746-A37B-2385B2149E8C}"/>
              </a:ext>
            </a:extLst>
          </p:cNvPr>
          <p:cNvSpPr txBox="1"/>
          <p:nvPr/>
        </p:nvSpPr>
        <p:spPr>
          <a:xfrm>
            <a:off x="1584678" y="1310755"/>
            <a:ext cx="2219446" cy="461665"/>
          </a:xfrm>
          <a:prstGeom prst="rect">
            <a:avLst/>
          </a:prstGeom>
          <a:noFill/>
        </p:spPr>
        <p:txBody>
          <a:bodyPr wrap="square" rtlCol="0">
            <a:spAutoFit/>
          </a:bodyPr>
          <a:lstStyle/>
          <a:p>
            <a:pPr algn="ctr"/>
            <a:r>
              <a:rPr lang="en-US" sz="2400" dirty="0">
                <a:solidFill>
                  <a:schemeClr val="bg1"/>
                </a:solidFill>
                <a:latin typeface="Gill Sans MT" panose="020B0502020104020203" pitchFamily="34" charset="0"/>
              </a:rPr>
              <a:t>Specification</a:t>
            </a:r>
          </a:p>
        </p:txBody>
      </p:sp>
      <p:sp>
        <p:nvSpPr>
          <p:cNvPr id="37" name="TextBox 36">
            <a:extLst>
              <a:ext uri="{FF2B5EF4-FFF2-40B4-BE49-F238E27FC236}">
                <a16:creationId xmlns:a16="http://schemas.microsoft.com/office/drawing/2014/main" id="{9989C83D-7D38-6E48-9B28-10DB1DD3D3FA}"/>
              </a:ext>
            </a:extLst>
          </p:cNvPr>
          <p:cNvSpPr txBox="1"/>
          <p:nvPr/>
        </p:nvSpPr>
        <p:spPr>
          <a:xfrm>
            <a:off x="1968412" y="4487944"/>
            <a:ext cx="1436599" cy="461665"/>
          </a:xfrm>
          <a:prstGeom prst="rect">
            <a:avLst/>
          </a:prstGeom>
          <a:noFill/>
        </p:spPr>
        <p:txBody>
          <a:bodyPr wrap="square" rtlCol="0">
            <a:spAutoFit/>
          </a:bodyPr>
          <a:lstStyle/>
          <a:p>
            <a:pPr algn="ctr"/>
            <a:r>
              <a:rPr lang="en-US" sz="2400" dirty="0">
                <a:solidFill>
                  <a:schemeClr val="bg1"/>
                </a:solidFill>
                <a:latin typeface="Gill Sans MT" panose="020B0502020104020203" pitchFamily="34" charset="0"/>
              </a:rPr>
              <a:t>Validation</a:t>
            </a:r>
          </a:p>
        </p:txBody>
      </p:sp>
      <p:sp>
        <p:nvSpPr>
          <p:cNvPr id="40" name="Multidocument 39">
            <a:extLst>
              <a:ext uri="{FF2B5EF4-FFF2-40B4-BE49-F238E27FC236}">
                <a16:creationId xmlns:a16="http://schemas.microsoft.com/office/drawing/2014/main" id="{AB8A6436-39CF-D34D-8259-195CE2232E76}"/>
              </a:ext>
            </a:extLst>
          </p:cNvPr>
          <p:cNvSpPr/>
          <p:nvPr/>
        </p:nvSpPr>
        <p:spPr>
          <a:xfrm>
            <a:off x="7711260" y="4706121"/>
            <a:ext cx="1259768" cy="1531856"/>
          </a:xfrm>
          <a:prstGeom prst="flowChartMultidocumen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Science Ready Products</a:t>
            </a:r>
          </a:p>
        </p:txBody>
      </p:sp>
      <p:sp>
        <p:nvSpPr>
          <p:cNvPr id="6" name="Text Placeholder 5">
            <a:extLst>
              <a:ext uri="{FF2B5EF4-FFF2-40B4-BE49-F238E27FC236}">
                <a16:creationId xmlns:a16="http://schemas.microsoft.com/office/drawing/2014/main" id="{B0FE0508-FC29-6C4C-919C-080A257DE36D}"/>
              </a:ext>
            </a:extLst>
          </p:cNvPr>
          <p:cNvSpPr>
            <a:spLocks noGrp="1"/>
          </p:cNvSpPr>
          <p:nvPr>
            <p:ph type="body" sz="quarter" idx="12"/>
          </p:nvPr>
        </p:nvSpPr>
        <p:spPr>
          <a:xfrm>
            <a:off x="141812" y="5115978"/>
            <a:ext cx="6343071" cy="1211626"/>
          </a:xfrm>
        </p:spPr>
        <p:txBody>
          <a:bodyPr/>
          <a:lstStyle/>
          <a:p>
            <a:pPr marL="0" indent="0">
              <a:buNone/>
            </a:pPr>
            <a:r>
              <a:rPr lang="en-US" sz="2000" dirty="0"/>
              <a:t>The project is doing two things at once.  Producing the tools and processes (capability development) and using those to give feedback and produce products.</a:t>
            </a:r>
          </a:p>
        </p:txBody>
      </p:sp>
      <p:grpSp>
        <p:nvGrpSpPr>
          <p:cNvPr id="16" name="Group 15">
            <a:extLst>
              <a:ext uri="{FF2B5EF4-FFF2-40B4-BE49-F238E27FC236}">
                <a16:creationId xmlns:a16="http://schemas.microsoft.com/office/drawing/2014/main" id="{0F01A48C-BDB9-8840-BEA3-3939C90873EA}"/>
              </a:ext>
            </a:extLst>
          </p:cNvPr>
          <p:cNvGrpSpPr/>
          <p:nvPr/>
        </p:nvGrpSpPr>
        <p:grpSpPr>
          <a:xfrm>
            <a:off x="4022108" y="637894"/>
            <a:ext cx="4443149" cy="3781751"/>
            <a:chOff x="3793508" y="1041400"/>
            <a:chExt cx="4443149" cy="3781751"/>
          </a:xfrm>
        </p:grpSpPr>
        <p:sp>
          <p:nvSpPr>
            <p:cNvPr id="13" name="Donut 12">
              <a:extLst>
                <a:ext uri="{FF2B5EF4-FFF2-40B4-BE49-F238E27FC236}">
                  <a16:creationId xmlns:a16="http://schemas.microsoft.com/office/drawing/2014/main" id="{A3011198-CBDA-6448-A52D-A5889CC14DE3}"/>
                </a:ext>
              </a:extLst>
            </p:cNvPr>
            <p:cNvSpPr/>
            <p:nvPr/>
          </p:nvSpPr>
          <p:spPr>
            <a:xfrm>
              <a:off x="3793508" y="1041400"/>
              <a:ext cx="3759200" cy="3781751"/>
            </a:xfrm>
            <a:prstGeom prst="donut">
              <a:avLst>
                <a:gd name="adj" fmla="val 1351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riangle 13">
              <a:extLst>
                <a:ext uri="{FF2B5EF4-FFF2-40B4-BE49-F238E27FC236}">
                  <a16:creationId xmlns:a16="http://schemas.microsoft.com/office/drawing/2014/main" id="{CA035FFB-5ECA-A040-B569-B71EA2B2D55A}"/>
                </a:ext>
              </a:extLst>
            </p:cNvPr>
            <p:cNvSpPr/>
            <p:nvPr/>
          </p:nvSpPr>
          <p:spPr>
            <a:xfrm>
              <a:off x="6342040" y="1410997"/>
              <a:ext cx="1894617" cy="1726555"/>
            </a:xfrm>
            <a:prstGeom prst="triangle">
              <a:avLst>
                <a:gd name="adj" fmla="val 714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2996B0-207E-FE4F-994F-75ECFBB09CDD}"/>
                </a:ext>
              </a:extLst>
            </p:cNvPr>
            <p:cNvSpPr/>
            <p:nvPr/>
          </p:nvSpPr>
          <p:spPr>
            <a:xfrm>
              <a:off x="6559098" y="2226652"/>
              <a:ext cx="1460500" cy="110490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ight Arrow 34">
            <a:extLst>
              <a:ext uri="{FF2B5EF4-FFF2-40B4-BE49-F238E27FC236}">
                <a16:creationId xmlns:a16="http://schemas.microsoft.com/office/drawing/2014/main" id="{63ED16F5-7D8B-FE46-8CB3-971A05ACF4E9}"/>
              </a:ext>
            </a:extLst>
          </p:cNvPr>
          <p:cNvSpPr/>
          <p:nvPr/>
        </p:nvSpPr>
        <p:spPr>
          <a:xfrm rot="5400000">
            <a:off x="2488901" y="2677015"/>
            <a:ext cx="3583605" cy="1450972"/>
          </a:xfrm>
          <a:prstGeom prst="rightArrow">
            <a:avLst>
              <a:gd name="adj1" fmla="val 58753"/>
              <a:gd name="adj2" fmla="val 5000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Implementation</a:t>
            </a:r>
          </a:p>
        </p:txBody>
      </p:sp>
      <p:sp>
        <p:nvSpPr>
          <p:cNvPr id="39" name="TextBox 38">
            <a:extLst>
              <a:ext uri="{FF2B5EF4-FFF2-40B4-BE49-F238E27FC236}">
                <a16:creationId xmlns:a16="http://schemas.microsoft.com/office/drawing/2014/main" id="{82300651-7E9C-1246-A2D3-7FB324E6656B}"/>
              </a:ext>
            </a:extLst>
          </p:cNvPr>
          <p:cNvSpPr txBox="1"/>
          <p:nvPr/>
        </p:nvSpPr>
        <p:spPr>
          <a:xfrm>
            <a:off x="4814737" y="3873175"/>
            <a:ext cx="2219446" cy="461665"/>
          </a:xfrm>
          <a:prstGeom prst="rect">
            <a:avLst/>
          </a:prstGeom>
          <a:noFill/>
        </p:spPr>
        <p:txBody>
          <a:bodyPr wrap="square" rtlCol="0">
            <a:spAutoFit/>
          </a:bodyPr>
          <a:lstStyle/>
          <a:p>
            <a:pPr algn="ctr"/>
            <a:r>
              <a:rPr lang="en-US" sz="2400" dirty="0">
                <a:solidFill>
                  <a:schemeClr val="bg1"/>
                </a:solidFill>
                <a:latin typeface="Gill Sans MT" panose="020B0502020104020203" pitchFamily="34" charset="0"/>
              </a:rPr>
              <a:t>Execution</a:t>
            </a:r>
          </a:p>
        </p:txBody>
      </p:sp>
      <p:sp>
        <p:nvSpPr>
          <p:cNvPr id="4" name="TextBox 3">
            <a:extLst>
              <a:ext uri="{FF2B5EF4-FFF2-40B4-BE49-F238E27FC236}">
                <a16:creationId xmlns:a16="http://schemas.microsoft.com/office/drawing/2014/main" id="{C66B3424-D0A1-B849-8A2C-FE04B909C108}"/>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SRDP-12</a:t>
            </a:r>
          </a:p>
        </p:txBody>
      </p:sp>
      <p:sp>
        <p:nvSpPr>
          <p:cNvPr id="38" name="TextBox 37">
            <a:extLst>
              <a:ext uri="{FF2B5EF4-FFF2-40B4-BE49-F238E27FC236}">
                <a16:creationId xmlns:a16="http://schemas.microsoft.com/office/drawing/2014/main" id="{E8F01EE7-6641-4F46-A2B7-7C42AB0FF5A4}"/>
              </a:ext>
            </a:extLst>
          </p:cNvPr>
          <p:cNvSpPr txBox="1"/>
          <p:nvPr/>
        </p:nvSpPr>
        <p:spPr>
          <a:xfrm>
            <a:off x="4794114" y="697870"/>
            <a:ext cx="2219446" cy="461665"/>
          </a:xfrm>
          <a:prstGeom prst="rect">
            <a:avLst/>
          </a:prstGeom>
          <a:noFill/>
        </p:spPr>
        <p:txBody>
          <a:bodyPr wrap="square" rtlCol="0">
            <a:spAutoFit/>
          </a:bodyPr>
          <a:lstStyle/>
          <a:p>
            <a:pPr algn="ctr"/>
            <a:r>
              <a:rPr lang="en-US" sz="2400" dirty="0">
                <a:solidFill>
                  <a:schemeClr val="bg1"/>
                </a:solidFill>
                <a:latin typeface="Gill Sans MT" panose="020B0502020104020203" pitchFamily="34" charset="0"/>
              </a:rPr>
              <a:t>Feedback</a:t>
            </a:r>
          </a:p>
        </p:txBody>
      </p:sp>
      <p:sp>
        <p:nvSpPr>
          <p:cNvPr id="9" name="Rectangle 8">
            <a:extLst>
              <a:ext uri="{FF2B5EF4-FFF2-40B4-BE49-F238E27FC236}">
                <a16:creationId xmlns:a16="http://schemas.microsoft.com/office/drawing/2014/main" id="{4091746E-A3B2-B747-8F6B-7F04B0D9DC91}"/>
              </a:ext>
            </a:extLst>
          </p:cNvPr>
          <p:cNvSpPr/>
          <p:nvPr/>
        </p:nvSpPr>
        <p:spPr>
          <a:xfrm>
            <a:off x="6859486" y="2292843"/>
            <a:ext cx="1314784" cy="646331"/>
          </a:xfrm>
          <a:prstGeom prst="rect">
            <a:avLst/>
          </a:prstGeom>
        </p:spPr>
        <p:txBody>
          <a:bodyPr wrap="none">
            <a:spAutoFit/>
          </a:bodyPr>
          <a:lstStyle/>
          <a:p>
            <a:pPr algn="ctr"/>
            <a:r>
              <a:rPr lang="en-US" dirty="0">
                <a:solidFill>
                  <a:schemeClr val="bg1"/>
                </a:solidFill>
                <a:latin typeface="Gill Sans MT" panose="020B0502020104020203" pitchFamily="34" charset="0"/>
              </a:rPr>
              <a:t>Process</a:t>
            </a:r>
          </a:p>
          <a:p>
            <a:pPr algn="ctr"/>
            <a:r>
              <a:rPr lang="en-US" dirty="0">
                <a:solidFill>
                  <a:schemeClr val="bg1"/>
                </a:solidFill>
                <a:latin typeface="Gill Sans MT" panose="020B0502020104020203" pitchFamily="34" charset="0"/>
              </a:rPr>
              <a:t> Refinement</a:t>
            </a:r>
            <a:endParaRPr lang="en-US" dirty="0">
              <a:solidFill>
                <a:schemeClr val="bg1"/>
              </a:solidFill>
            </a:endParaRPr>
          </a:p>
        </p:txBody>
      </p:sp>
      <p:sp>
        <p:nvSpPr>
          <p:cNvPr id="18" name="TextBox 17">
            <a:extLst>
              <a:ext uri="{FF2B5EF4-FFF2-40B4-BE49-F238E27FC236}">
                <a16:creationId xmlns:a16="http://schemas.microsoft.com/office/drawing/2014/main" id="{2DFA3BC0-D66C-8D4E-A179-6C9E3D14A326}"/>
              </a:ext>
            </a:extLst>
          </p:cNvPr>
          <p:cNvSpPr txBox="1"/>
          <p:nvPr/>
        </p:nvSpPr>
        <p:spPr>
          <a:xfrm>
            <a:off x="4961170" y="2051715"/>
            <a:ext cx="1881076" cy="954107"/>
          </a:xfrm>
          <a:prstGeom prst="rect">
            <a:avLst/>
          </a:prstGeom>
          <a:noFill/>
        </p:spPr>
        <p:txBody>
          <a:bodyPr wrap="square" rtlCol="0">
            <a:spAutoFit/>
          </a:bodyPr>
          <a:lstStyle/>
          <a:p>
            <a:pPr algn="ctr"/>
            <a:r>
              <a:rPr lang="en-US" sz="2800" dirty="0">
                <a:latin typeface="Gill Sans MT" panose="020B0502020104020203" pitchFamily="34" charset="0"/>
              </a:rPr>
              <a:t>SRDP Operations</a:t>
            </a:r>
          </a:p>
        </p:txBody>
      </p:sp>
    </p:spTree>
    <p:extLst>
      <p:ext uri="{BB962C8B-B14F-4D97-AF65-F5344CB8AC3E}">
        <p14:creationId xmlns:p14="http://schemas.microsoft.com/office/powerpoint/2010/main" val="28427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603E5B7-1D08-2E4D-A13E-153E4A88D6C0}"/>
              </a:ext>
            </a:extLst>
          </p:cNvPr>
          <p:cNvSpPr/>
          <p:nvPr/>
        </p:nvSpPr>
        <p:spPr>
          <a:xfrm>
            <a:off x="3454400" y="800100"/>
            <a:ext cx="5334000" cy="51054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2400" dirty="0"/>
              <a:t>Science Ready Data Products</a:t>
            </a:r>
          </a:p>
        </p:txBody>
      </p:sp>
      <p:sp>
        <p:nvSpPr>
          <p:cNvPr id="2" name="Text Placeholder 1">
            <a:extLst>
              <a:ext uri="{FF2B5EF4-FFF2-40B4-BE49-F238E27FC236}">
                <a16:creationId xmlns:a16="http://schemas.microsoft.com/office/drawing/2014/main" id="{777CE6BC-F37D-CE44-89B8-E7F2C69E2B61}"/>
              </a:ext>
            </a:extLst>
          </p:cNvPr>
          <p:cNvSpPr>
            <a:spLocks noGrp="1"/>
          </p:cNvSpPr>
          <p:nvPr>
            <p:ph type="body" sz="quarter" idx="10"/>
          </p:nvPr>
        </p:nvSpPr>
        <p:spPr/>
        <p:txBody>
          <a:bodyPr/>
          <a:lstStyle/>
          <a:p>
            <a:r>
              <a:rPr lang="en-US" dirty="0"/>
              <a:t>Telescope Organization</a:t>
            </a:r>
          </a:p>
        </p:txBody>
      </p:sp>
      <p:sp>
        <p:nvSpPr>
          <p:cNvPr id="8" name="Rounded Rectangle 7">
            <a:extLst>
              <a:ext uri="{FF2B5EF4-FFF2-40B4-BE49-F238E27FC236}">
                <a16:creationId xmlns:a16="http://schemas.microsoft.com/office/drawing/2014/main" id="{6C8D6043-BCAE-7E4D-BECB-4A69580FC259}"/>
              </a:ext>
            </a:extLst>
          </p:cNvPr>
          <p:cNvSpPr/>
          <p:nvPr/>
        </p:nvSpPr>
        <p:spPr>
          <a:xfrm>
            <a:off x="2006600" y="1384964"/>
            <a:ext cx="1892300" cy="596900"/>
          </a:xfrm>
          <a:prstGeom prst="round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ALMA</a:t>
            </a:r>
          </a:p>
        </p:txBody>
      </p:sp>
      <p:sp>
        <p:nvSpPr>
          <p:cNvPr id="11" name="Rounded Rectangle 10">
            <a:extLst>
              <a:ext uri="{FF2B5EF4-FFF2-40B4-BE49-F238E27FC236}">
                <a16:creationId xmlns:a16="http://schemas.microsoft.com/office/drawing/2014/main" id="{E8817448-D31D-B146-AA50-850E29110E18}"/>
              </a:ext>
            </a:extLst>
          </p:cNvPr>
          <p:cNvSpPr/>
          <p:nvPr/>
        </p:nvSpPr>
        <p:spPr>
          <a:xfrm>
            <a:off x="3204192" y="4655233"/>
            <a:ext cx="694708" cy="596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 ARC</a:t>
            </a:r>
          </a:p>
        </p:txBody>
      </p:sp>
      <p:sp>
        <p:nvSpPr>
          <p:cNvPr id="12" name="Rounded Rectangle 11">
            <a:extLst>
              <a:ext uri="{FF2B5EF4-FFF2-40B4-BE49-F238E27FC236}">
                <a16:creationId xmlns:a16="http://schemas.microsoft.com/office/drawing/2014/main" id="{FFFAA940-45D0-0241-866D-4D1E4A2681C6}"/>
              </a:ext>
            </a:extLst>
          </p:cNvPr>
          <p:cNvSpPr/>
          <p:nvPr/>
        </p:nvSpPr>
        <p:spPr>
          <a:xfrm>
            <a:off x="4451350" y="4655233"/>
            <a:ext cx="4337050" cy="596900"/>
          </a:xfrm>
          <a:prstGeom prst="roundRect">
            <a:avLst/>
          </a:prstGeom>
          <a:gradFill>
            <a:gsLst>
              <a:gs pos="0">
                <a:srgbClr val="4F81BD"/>
              </a:gs>
              <a:gs pos="74000">
                <a:srgbClr val="4F81BD"/>
              </a:gs>
              <a:gs pos="83000">
                <a:srgbClr val="7030A0"/>
              </a:gs>
              <a:gs pos="91500">
                <a:schemeClr val="accent2">
                  <a:lumMod val="75000"/>
                </a:schemeClr>
              </a:gs>
              <a:gs pos="100000">
                <a:schemeClr val="accent2">
                  <a:lumMod val="75000"/>
                </a:schemeClr>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VLA/VLBA Science Support</a:t>
            </a:r>
          </a:p>
        </p:txBody>
      </p:sp>
      <p:sp>
        <p:nvSpPr>
          <p:cNvPr id="14" name="Rounded Rectangle 13">
            <a:extLst>
              <a:ext uri="{FF2B5EF4-FFF2-40B4-BE49-F238E27FC236}">
                <a16:creationId xmlns:a16="http://schemas.microsoft.com/office/drawing/2014/main" id="{0E7F446D-1127-F649-AD76-AAE284B6A918}"/>
              </a:ext>
            </a:extLst>
          </p:cNvPr>
          <p:cNvSpPr/>
          <p:nvPr/>
        </p:nvSpPr>
        <p:spPr>
          <a:xfrm>
            <a:off x="3204192" y="2445433"/>
            <a:ext cx="5584208" cy="596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NRAO</a:t>
            </a:r>
          </a:p>
        </p:txBody>
      </p:sp>
      <p:sp>
        <p:nvSpPr>
          <p:cNvPr id="15" name="Rounded Rectangle 14">
            <a:extLst>
              <a:ext uri="{FF2B5EF4-FFF2-40B4-BE49-F238E27FC236}">
                <a16:creationId xmlns:a16="http://schemas.microsoft.com/office/drawing/2014/main" id="{2A94F173-39E5-9C4E-BA13-F4A854A1C354}"/>
              </a:ext>
            </a:extLst>
          </p:cNvPr>
          <p:cNvSpPr/>
          <p:nvPr/>
        </p:nvSpPr>
        <p:spPr>
          <a:xfrm>
            <a:off x="2006600" y="4655233"/>
            <a:ext cx="1197592" cy="596900"/>
          </a:xfrm>
          <a:prstGeom prst="round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ESO </a:t>
            </a:r>
          </a:p>
          <a:p>
            <a:pPr algn="ctr"/>
            <a:r>
              <a:rPr lang="en-US" dirty="0"/>
              <a:t>NAOJ</a:t>
            </a:r>
          </a:p>
        </p:txBody>
      </p:sp>
      <p:sp>
        <p:nvSpPr>
          <p:cNvPr id="17" name="Rounded Rectangle 16">
            <a:extLst>
              <a:ext uri="{FF2B5EF4-FFF2-40B4-BE49-F238E27FC236}">
                <a16:creationId xmlns:a16="http://schemas.microsoft.com/office/drawing/2014/main" id="{A7D16F7B-4BC5-9042-9503-7AF413836F94}"/>
              </a:ext>
            </a:extLst>
          </p:cNvPr>
          <p:cNvSpPr/>
          <p:nvPr/>
        </p:nvSpPr>
        <p:spPr>
          <a:xfrm>
            <a:off x="2006600" y="2445433"/>
            <a:ext cx="1197592" cy="596900"/>
          </a:xfrm>
          <a:prstGeom prst="round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JAO</a:t>
            </a:r>
          </a:p>
        </p:txBody>
      </p:sp>
      <p:sp>
        <p:nvSpPr>
          <p:cNvPr id="18" name="TextBox 17">
            <a:extLst>
              <a:ext uri="{FF2B5EF4-FFF2-40B4-BE49-F238E27FC236}">
                <a16:creationId xmlns:a16="http://schemas.microsoft.com/office/drawing/2014/main" id="{45787795-D67A-8740-B157-3278B924AF35}"/>
              </a:ext>
            </a:extLst>
          </p:cNvPr>
          <p:cNvSpPr txBox="1"/>
          <p:nvPr/>
        </p:nvSpPr>
        <p:spPr>
          <a:xfrm>
            <a:off x="250208" y="2559217"/>
            <a:ext cx="1756392" cy="369332"/>
          </a:xfrm>
          <a:prstGeom prst="rect">
            <a:avLst/>
          </a:prstGeom>
          <a:noFill/>
        </p:spPr>
        <p:txBody>
          <a:bodyPr wrap="square" rtlCol="0">
            <a:spAutoFit/>
          </a:bodyPr>
          <a:lstStyle/>
          <a:p>
            <a:r>
              <a:rPr lang="en-US" dirty="0">
                <a:latin typeface="Gill Sans MT" panose="020B0502020104020203" pitchFamily="34" charset="0"/>
              </a:rPr>
              <a:t>Governance</a:t>
            </a:r>
          </a:p>
        </p:txBody>
      </p:sp>
      <p:sp>
        <p:nvSpPr>
          <p:cNvPr id="19" name="TextBox 18">
            <a:extLst>
              <a:ext uri="{FF2B5EF4-FFF2-40B4-BE49-F238E27FC236}">
                <a16:creationId xmlns:a16="http://schemas.microsoft.com/office/drawing/2014/main" id="{85D08BD6-3996-EC4E-B323-94861E0091DF}"/>
              </a:ext>
            </a:extLst>
          </p:cNvPr>
          <p:cNvSpPr txBox="1"/>
          <p:nvPr/>
        </p:nvSpPr>
        <p:spPr>
          <a:xfrm>
            <a:off x="250208" y="3525617"/>
            <a:ext cx="1756392" cy="646331"/>
          </a:xfrm>
          <a:prstGeom prst="rect">
            <a:avLst/>
          </a:prstGeom>
          <a:noFill/>
        </p:spPr>
        <p:txBody>
          <a:bodyPr wrap="square" rtlCol="0">
            <a:spAutoFit/>
          </a:bodyPr>
          <a:lstStyle/>
          <a:p>
            <a:r>
              <a:rPr lang="en-US" dirty="0">
                <a:latin typeface="Gill Sans MT" panose="020B0502020104020203" pitchFamily="34" charset="0"/>
              </a:rPr>
              <a:t>Software Support</a:t>
            </a:r>
          </a:p>
        </p:txBody>
      </p:sp>
      <p:sp>
        <p:nvSpPr>
          <p:cNvPr id="20" name="TextBox 19">
            <a:extLst>
              <a:ext uri="{FF2B5EF4-FFF2-40B4-BE49-F238E27FC236}">
                <a16:creationId xmlns:a16="http://schemas.microsoft.com/office/drawing/2014/main" id="{A0BEED6A-A550-BC46-93E2-056B24AB98D4}"/>
              </a:ext>
            </a:extLst>
          </p:cNvPr>
          <p:cNvSpPr txBox="1"/>
          <p:nvPr/>
        </p:nvSpPr>
        <p:spPr>
          <a:xfrm>
            <a:off x="250208" y="4605802"/>
            <a:ext cx="1756392" cy="646331"/>
          </a:xfrm>
          <a:prstGeom prst="rect">
            <a:avLst/>
          </a:prstGeom>
          <a:noFill/>
        </p:spPr>
        <p:txBody>
          <a:bodyPr wrap="square" rtlCol="0">
            <a:spAutoFit/>
          </a:bodyPr>
          <a:lstStyle/>
          <a:p>
            <a:r>
              <a:rPr lang="en-US" dirty="0">
                <a:latin typeface="Gill Sans MT" panose="020B0502020104020203" pitchFamily="34" charset="0"/>
              </a:rPr>
              <a:t>Science</a:t>
            </a:r>
          </a:p>
          <a:p>
            <a:r>
              <a:rPr lang="en-US" dirty="0">
                <a:latin typeface="Gill Sans MT" panose="020B0502020104020203" pitchFamily="34" charset="0"/>
              </a:rPr>
              <a:t>Support</a:t>
            </a:r>
          </a:p>
        </p:txBody>
      </p:sp>
      <p:sp>
        <p:nvSpPr>
          <p:cNvPr id="21" name="TextBox 20">
            <a:extLst>
              <a:ext uri="{FF2B5EF4-FFF2-40B4-BE49-F238E27FC236}">
                <a16:creationId xmlns:a16="http://schemas.microsoft.com/office/drawing/2014/main" id="{954AC0BC-7D9C-9F43-AE31-FF2E888E8A63}"/>
              </a:ext>
            </a:extLst>
          </p:cNvPr>
          <p:cNvSpPr txBox="1"/>
          <p:nvPr/>
        </p:nvSpPr>
        <p:spPr>
          <a:xfrm>
            <a:off x="250208" y="1498748"/>
            <a:ext cx="1756392" cy="369332"/>
          </a:xfrm>
          <a:prstGeom prst="rect">
            <a:avLst/>
          </a:prstGeom>
          <a:noFill/>
        </p:spPr>
        <p:txBody>
          <a:bodyPr wrap="square" rtlCol="0">
            <a:spAutoFit/>
          </a:bodyPr>
          <a:lstStyle/>
          <a:p>
            <a:r>
              <a:rPr lang="en-US" dirty="0">
                <a:latin typeface="Gill Sans MT" panose="020B0502020104020203" pitchFamily="34" charset="0"/>
              </a:rPr>
              <a:t>Telescope</a:t>
            </a:r>
          </a:p>
        </p:txBody>
      </p:sp>
      <p:sp>
        <p:nvSpPr>
          <p:cNvPr id="22" name="Rounded Rectangle 21">
            <a:extLst>
              <a:ext uri="{FF2B5EF4-FFF2-40B4-BE49-F238E27FC236}">
                <a16:creationId xmlns:a16="http://schemas.microsoft.com/office/drawing/2014/main" id="{71CD82B2-3CB6-DB46-930C-FFAF144163D3}"/>
              </a:ext>
            </a:extLst>
          </p:cNvPr>
          <p:cNvSpPr/>
          <p:nvPr/>
        </p:nvSpPr>
        <p:spPr>
          <a:xfrm>
            <a:off x="2006600" y="3575048"/>
            <a:ext cx="6781800" cy="596900"/>
          </a:xfrm>
          <a:prstGeom prst="roundRect">
            <a:avLst/>
          </a:prstGeom>
          <a:gradFill>
            <a:gsLst>
              <a:gs pos="0">
                <a:schemeClr val="accent3">
                  <a:lumMod val="75000"/>
                </a:schemeClr>
              </a:gs>
              <a:gs pos="82000">
                <a:srgbClr val="4F81BD"/>
              </a:gs>
              <a:gs pos="21000">
                <a:srgbClr val="4F81BD"/>
              </a:gs>
              <a:gs pos="12000">
                <a:schemeClr val="accent3">
                  <a:lumMod val="75000"/>
                </a:schemeClr>
              </a:gs>
              <a:gs pos="91500">
                <a:schemeClr val="accent2">
                  <a:lumMod val="75000"/>
                </a:schemeClr>
              </a:gs>
              <a:gs pos="100000">
                <a:schemeClr val="accent2">
                  <a:lumMod val="75000"/>
                </a:schemeClr>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E0E2EE7F-CC78-3348-A9A2-F26EE87EBA96}"/>
              </a:ext>
            </a:extLst>
          </p:cNvPr>
          <p:cNvSpPr txBox="1"/>
          <p:nvPr/>
        </p:nvSpPr>
        <p:spPr>
          <a:xfrm>
            <a:off x="2070100" y="3550332"/>
            <a:ext cx="1070592" cy="646331"/>
          </a:xfrm>
          <a:prstGeom prst="rect">
            <a:avLst/>
          </a:prstGeom>
          <a:noFill/>
        </p:spPr>
        <p:txBody>
          <a:bodyPr wrap="square" rtlCol="0">
            <a:spAutoFit/>
          </a:bodyPr>
          <a:lstStyle/>
          <a:p>
            <a:r>
              <a:rPr lang="en-US" dirty="0">
                <a:solidFill>
                  <a:schemeClr val="bg1"/>
                </a:solidFill>
                <a:latin typeface="Gill Sans MT" panose="020B0502020104020203" pitchFamily="34" charset="0"/>
              </a:rPr>
              <a:t>ESO JAO NAOJ</a:t>
            </a:r>
          </a:p>
        </p:txBody>
      </p:sp>
      <p:sp>
        <p:nvSpPr>
          <p:cNvPr id="24" name="TextBox 23">
            <a:extLst>
              <a:ext uri="{FF2B5EF4-FFF2-40B4-BE49-F238E27FC236}">
                <a16:creationId xmlns:a16="http://schemas.microsoft.com/office/drawing/2014/main" id="{8F5B4D1D-DDFE-DF42-8E4C-C9E50EC4F065}"/>
              </a:ext>
            </a:extLst>
          </p:cNvPr>
          <p:cNvSpPr txBox="1"/>
          <p:nvPr/>
        </p:nvSpPr>
        <p:spPr>
          <a:xfrm>
            <a:off x="4267200" y="3688831"/>
            <a:ext cx="3975100" cy="369332"/>
          </a:xfrm>
          <a:prstGeom prst="rect">
            <a:avLst/>
          </a:prstGeom>
          <a:noFill/>
        </p:spPr>
        <p:txBody>
          <a:bodyPr wrap="square" rtlCol="0">
            <a:spAutoFit/>
          </a:bodyPr>
          <a:lstStyle/>
          <a:p>
            <a:r>
              <a:rPr lang="en-US" dirty="0">
                <a:solidFill>
                  <a:schemeClr val="bg1"/>
                </a:solidFill>
                <a:latin typeface="Gill Sans MT" panose="020B0502020104020203" pitchFamily="34" charset="0"/>
              </a:rPr>
              <a:t>Data Management and Software</a:t>
            </a:r>
          </a:p>
        </p:txBody>
      </p:sp>
      <p:sp>
        <p:nvSpPr>
          <p:cNvPr id="26" name="Rectangle 25">
            <a:extLst>
              <a:ext uri="{FF2B5EF4-FFF2-40B4-BE49-F238E27FC236}">
                <a16:creationId xmlns:a16="http://schemas.microsoft.com/office/drawing/2014/main" id="{522FA05F-9CD6-F044-9E8D-5CA9D10510E5}"/>
              </a:ext>
            </a:extLst>
          </p:cNvPr>
          <p:cNvSpPr/>
          <p:nvPr/>
        </p:nvSpPr>
        <p:spPr>
          <a:xfrm>
            <a:off x="3898900" y="1282700"/>
            <a:ext cx="1879600"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E97D165-FFA4-E841-99E0-85FA7B291F31}"/>
              </a:ext>
            </a:extLst>
          </p:cNvPr>
          <p:cNvSpPr/>
          <p:nvPr/>
        </p:nvSpPr>
        <p:spPr>
          <a:xfrm>
            <a:off x="6362700" y="1282700"/>
            <a:ext cx="1879600"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F829B3D6-9891-1543-9909-38C62DCE24E2}"/>
              </a:ext>
            </a:extLst>
          </p:cNvPr>
          <p:cNvSpPr/>
          <p:nvPr/>
        </p:nvSpPr>
        <p:spPr>
          <a:xfrm>
            <a:off x="4451350" y="1384964"/>
            <a:ext cx="1892300" cy="596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VLA</a:t>
            </a:r>
          </a:p>
        </p:txBody>
      </p:sp>
      <p:sp>
        <p:nvSpPr>
          <p:cNvPr id="10" name="Rounded Rectangle 9">
            <a:extLst>
              <a:ext uri="{FF2B5EF4-FFF2-40B4-BE49-F238E27FC236}">
                <a16:creationId xmlns:a16="http://schemas.microsoft.com/office/drawing/2014/main" id="{103F1C7A-CD80-9B42-896E-5B23F25B34E4}"/>
              </a:ext>
            </a:extLst>
          </p:cNvPr>
          <p:cNvSpPr/>
          <p:nvPr/>
        </p:nvSpPr>
        <p:spPr>
          <a:xfrm>
            <a:off x="6896100" y="1384964"/>
            <a:ext cx="1892300" cy="596900"/>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VLBA</a:t>
            </a:r>
          </a:p>
        </p:txBody>
      </p:sp>
    </p:spTree>
    <p:extLst>
      <p:ext uri="{BB962C8B-B14F-4D97-AF65-F5344CB8AC3E}">
        <p14:creationId xmlns:p14="http://schemas.microsoft.com/office/powerpoint/2010/main" val="360575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DA34E08-4E45-BD48-8C2E-63757126E4FC}"/>
              </a:ext>
            </a:extLst>
          </p:cNvPr>
          <p:cNvPicPr>
            <a:picLocks noChangeAspect="1"/>
          </p:cNvPicPr>
          <p:nvPr/>
        </p:nvPicPr>
        <p:blipFill rotWithShape="1">
          <a:blip r:embed="rId2">
            <a:clrChange>
              <a:clrFrom>
                <a:srgbClr val="C9C9C9"/>
              </a:clrFrom>
              <a:clrTo>
                <a:srgbClr val="C9C9C9">
                  <a:alpha val="0"/>
                </a:srgbClr>
              </a:clrTo>
            </a:clrChange>
          </a:blip>
          <a:srcRect b="14122"/>
          <a:stretch/>
        </p:blipFill>
        <p:spPr>
          <a:xfrm>
            <a:off x="0" y="774376"/>
            <a:ext cx="9144000" cy="5805100"/>
          </a:xfrm>
          <a:prstGeom prst="rect">
            <a:avLst/>
          </a:prstGeom>
        </p:spPr>
      </p:pic>
      <p:sp>
        <p:nvSpPr>
          <p:cNvPr id="2" name="Text Placeholder 1">
            <a:extLst>
              <a:ext uri="{FF2B5EF4-FFF2-40B4-BE49-F238E27FC236}">
                <a16:creationId xmlns:a16="http://schemas.microsoft.com/office/drawing/2014/main" id="{AA9F81A9-BA0A-D64D-ABC2-95C9472A5A9A}"/>
              </a:ext>
            </a:extLst>
          </p:cNvPr>
          <p:cNvSpPr>
            <a:spLocks noGrp="1"/>
          </p:cNvSpPr>
          <p:nvPr>
            <p:ph type="body" sz="quarter" idx="10"/>
          </p:nvPr>
        </p:nvSpPr>
        <p:spPr/>
        <p:txBody>
          <a:bodyPr/>
          <a:lstStyle/>
          <a:p>
            <a:r>
              <a:rPr lang="en-US" dirty="0"/>
              <a:t>NRAO Organization</a:t>
            </a:r>
          </a:p>
        </p:txBody>
      </p:sp>
      <p:sp>
        <p:nvSpPr>
          <p:cNvPr id="6" name="Rectangle 5">
            <a:extLst>
              <a:ext uri="{FF2B5EF4-FFF2-40B4-BE49-F238E27FC236}">
                <a16:creationId xmlns:a16="http://schemas.microsoft.com/office/drawing/2014/main" id="{CDC3765C-5937-BA47-B9C8-8404D74005E6}"/>
              </a:ext>
            </a:extLst>
          </p:cNvPr>
          <p:cNvSpPr/>
          <p:nvPr/>
        </p:nvSpPr>
        <p:spPr>
          <a:xfrm>
            <a:off x="346075" y="4743450"/>
            <a:ext cx="1076325" cy="495300"/>
          </a:xfrm>
          <a:prstGeom prst="rect">
            <a:avLst/>
          </a:prstGeom>
          <a:solidFill>
            <a:srgbClr val="FF0000">
              <a:alpha val="21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7DD2654-C98C-E441-955D-14C5785E77E1}"/>
              </a:ext>
            </a:extLst>
          </p:cNvPr>
          <p:cNvSpPr/>
          <p:nvPr/>
        </p:nvSpPr>
        <p:spPr>
          <a:xfrm>
            <a:off x="1736725" y="4743450"/>
            <a:ext cx="1095375" cy="495300"/>
          </a:xfrm>
          <a:prstGeom prst="rect">
            <a:avLst/>
          </a:prstGeom>
          <a:solidFill>
            <a:srgbClr val="3366CC">
              <a:alpha val="21000"/>
            </a:srgbClr>
          </a:solidFill>
          <a:ln>
            <a:solidFill>
              <a:srgbClr val="33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8B79996-2F1E-9048-B238-0593566D8229}"/>
              </a:ext>
            </a:extLst>
          </p:cNvPr>
          <p:cNvSpPr/>
          <p:nvPr/>
        </p:nvSpPr>
        <p:spPr>
          <a:xfrm>
            <a:off x="4397375" y="4721225"/>
            <a:ext cx="1092200" cy="517525"/>
          </a:xfrm>
          <a:prstGeom prst="rect">
            <a:avLst/>
          </a:prstGeom>
          <a:solidFill>
            <a:schemeClr val="tx1">
              <a:alpha val="21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DE894FD-6099-7240-BF59-07083C81C6BC}"/>
              </a:ext>
            </a:extLst>
          </p:cNvPr>
          <p:cNvSpPr/>
          <p:nvPr/>
        </p:nvSpPr>
        <p:spPr>
          <a:xfrm>
            <a:off x="4857750" y="3533775"/>
            <a:ext cx="1092200" cy="482600"/>
          </a:xfrm>
          <a:prstGeom prst="rect">
            <a:avLst/>
          </a:prstGeom>
          <a:solidFill>
            <a:srgbClr val="00B050">
              <a:alpha val="21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769C26B-D58F-3C49-963B-03D0297546B1}"/>
              </a:ext>
            </a:extLst>
          </p:cNvPr>
          <p:cNvSpPr/>
          <p:nvPr/>
        </p:nvSpPr>
        <p:spPr>
          <a:xfrm>
            <a:off x="5807075" y="4743450"/>
            <a:ext cx="1168400" cy="495299"/>
          </a:xfrm>
          <a:prstGeom prst="rect">
            <a:avLst/>
          </a:prstGeom>
          <a:solidFill>
            <a:srgbClr val="7030A0">
              <a:alpha val="21000"/>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ate Placeholder 3">
            <a:extLst>
              <a:ext uri="{FF2B5EF4-FFF2-40B4-BE49-F238E27FC236}">
                <a16:creationId xmlns:a16="http://schemas.microsoft.com/office/drawing/2014/main" id="{2D899186-3944-A549-B71D-47B38917F0FD}"/>
              </a:ext>
            </a:extLst>
          </p:cNvPr>
          <p:cNvSpPr txBox="1">
            <a:spLocks/>
          </p:cNvSpPr>
          <p:nvPr/>
        </p:nvSpPr>
        <p:spPr>
          <a:xfrm>
            <a:off x="457200" y="6356350"/>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C0255AA-1BD5-446E-819C-59471BEAD13B}" type="datetimeFigureOut">
              <a:rPr lang="en-US" smtClean="0"/>
              <a:pPr/>
              <a:t>5/9/18</a:t>
            </a:fld>
            <a:endParaRPr lang="en-US"/>
          </a:p>
        </p:txBody>
      </p:sp>
      <p:sp>
        <p:nvSpPr>
          <p:cNvPr id="13" name="Slide Number Placeholder 5">
            <a:extLst>
              <a:ext uri="{FF2B5EF4-FFF2-40B4-BE49-F238E27FC236}">
                <a16:creationId xmlns:a16="http://schemas.microsoft.com/office/drawing/2014/main" id="{BC1EAAFA-83E8-0340-9637-44B6582D5186}"/>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CAF3DFE-369F-42A8-95CC-0615539CF6FC}" type="slidenum">
              <a:rPr lang="en-US" smtClean="0"/>
              <a:pPr/>
              <a:t>9</a:t>
            </a:fld>
            <a:endParaRPr lang="en-US"/>
          </a:p>
        </p:txBody>
      </p:sp>
      <p:sp>
        <p:nvSpPr>
          <p:cNvPr id="14" name="Freeform 13">
            <a:extLst>
              <a:ext uri="{FF2B5EF4-FFF2-40B4-BE49-F238E27FC236}">
                <a16:creationId xmlns:a16="http://schemas.microsoft.com/office/drawing/2014/main" id="{F31CDF9A-DE58-494B-BCD5-7328E2111D04}"/>
              </a:ext>
            </a:extLst>
          </p:cNvPr>
          <p:cNvSpPr/>
          <p:nvPr/>
        </p:nvSpPr>
        <p:spPr>
          <a:xfrm>
            <a:off x="-80001" y="6113419"/>
            <a:ext cx="9350520" cy="838111"/>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838111">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86561" y="838111"/>
                </a:lnTo>
                <a:lnTo>
                  <a:pt x="19340" y="818770"/>
                </a:lnTo>
                <a:lnTo>
                  <a:pt x="0" y="58023"/>
                </a:ln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187F99BC-A615-204A-B17F-58ADB3A8D38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6" name="Picture 15" descr="Curves_orange_blue.png">
            <a:extLst>
              <a:ext uri="{FF2B5EF4-FFF2-40B4-BE49-F238E27FC236}">
                <a16:creationId xmlns:a16="http://schemas.microsoft.com/office/drawing/2014/main" id="{98C85759-5262-B945-A546-CA782AC0D741}"/>
              </a:ext>
            </a:extLst>
          </p:cNvPr>
          <p:cNvPicPr>
            <a:picLocks noChangeAspect="1"/>
          </p:cNvPicPr>
          <p:nvPr/>
        </p:nvPicPr>
        <p:blipFill>
          <a:blip r:embed="rId4"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5982031"/>
            <a:ext cx="9144000" cy="482203"/>
          </a:xfrm>
          <a:prstGeom prst="rect">
            <a:avLst/>
          </a:prstGeom>
        </p:spPr>
      </p:pic>
      <p:pic>
        <p:nvPicPr>
          <p:cNvPr id="17" name="Picture 16" descr="NRAO_Logo_White.ai">
            <a:extLst>
              <a:ext uri="{FF2B5EF4-FFF2-40B4-BE49-F238E27FC236}">
                <a16:creationId xmlns:a16="http://schemas.microsoft.com/office/drawing/2014/main" id="{7624A33E-3FEE-DA47-991B-AC126BCADF4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18" name="Subtitle 2">
            <a:extLst>
              <a:ext uri="{FF2B5EF4-FFF2-40B4-BE49-F238E27FC236}">
                <a16:creationId xmlns:a16="http://schemas.microsoft.com/office/drawing/2014/main" id="{0B76F1AE-99AC-8748-A5E6-DC3FABEFAFDC}"/>
              </a:ext>
            </a:extLst>
          </p:cNvPr>
          <p:cNvSpPr txBox="1">
            <a:spLocks/>
          </p:cNvSpPr>
          <p:nvPr/>
        </p:nvSpPr>
        <p:spPr>
          <a:xfrm>
            <a:off x="211671" y="6510864"/>
            <a:ext cx="3769084" cy="217448"/>
          </a:xfrm>
          <a:prstGeom prst="rect">
            <a:avLst/>
          </a:prstGeom>
        </p:spPr>
        <p:txBody>
          <a:bodyPr vert="horz" wrap="none" lIns="0" tIns="0" rIns="0" bIns="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fld id="{0372DE0E-017C-6047-AB40-14FA8E408B1F}" type="slidenum">
              <a:rPr lang="en-US" sz="1200" smtClean="0">
                <a:solidFill>
                  <a:schemeClr val="bg1"/>
                </a:solidFill>
                <a:latin typeface="Gill Sans Light"/>
                <a:cs typeface="Gill Sans Light"/>
              </a:rPr>
              <a:pPr algn="l"/>
              <a:t>9</a:t>
            </a:fld>
            <a:endParaRPr lang="en-US" sz="1200" dirty="0">
              <a:solidFill>
                <a:schemeClr val="tx2">
                  <a:lumMod val="20000"/>
                  <a:lumOff val="80000"/>
                </a:schemeClr>
              </a:solidFill>
              <a:latin typeface="Gill Sans Light"/>
              <a:cs typeface="Gill Sans Light"/>
            </a:endParaRPr>
          </a:p>
        </p:txBody>
      </p:sp>
      <p:sp>
        <p:nvSpPr>
          <p:cNvPr id="19" name="Footer Placeholder 1">
            <a:extLst>
              <a:ext uri="{FF2B5EF4-FFF2-40B4-BE49-F238E27FC236}">
                <a16:creationId xmlns:a16="http://schemas.microsoft.com/office/drawing/2014/main" id="{F3031E5F-C7FE-3046-A889-3062B316BCDB}"/>
              </a:ext>
            </a:extLst>
          </p:cNvPr>
          <p:cNvSpPr txBox="1">
            <a:spLocks/>
          </p:cNvSpPr>
          <p:nvPr/>
        </p:nvSpPr>
        <p:spPr>
          <a:xfrm>
            <a:off x="1733266" y="6405805"/>
            <a:ext cx="5199797" cy="38221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400" b="1" dirty="0">
                <a:solidFill>
                  <a:prstClr val="white"/>
                </a:solidFill>
                <a:latin typeface="Gill Sans MT" panose="020B0502020104020203" pitchFamily="34" charset="0"/>
              </a:rPr>
              <a:t>SRDP </a:t>
            </a:r>
            <a:r>
              <a:rPr lang="en-US" sz="1400" b="1" dirty="0" err="1">
                <a:solidFill>
                  <a:prstClr val="white"/>
                </a:solidFill>
                <a:latin typeface="Gill Sans MT" panose="020B0502020104020203" pitchFamily="34" charset="0"/>
              </a:rPr>
              <a:t>CoDR</a:t>
            </a:r>
            <a:r>
              <a:rPr lang="en-US" sz="1400" b="1" dirty="0">
                <a:solidFill>
                  <a:prstClr val="white"/>
                </a:solidFill>
                <a:latin typeface="Gill Sans MT" panose="020B0502020104020203" pitchFamily="34" charset="0"/>
              </a:rPr>
              <a:t> – May 10-11, 2018</a:t>
            </a:r>
          </a:p>
        </p:txBody>
      </p:sp>
      <p:pic>
        <p:nvPicPr>
          <p:cNvPr id="20" name="Picture 19">
            <a:extLst>
              <a:ext uri="{FF2B5EF4-FFF2-40B4-BE49-F238E27FC236}">
                <a16:creationId xmlns:a16="http://schemas.microsoft.com/office/drawing/2014/main" id="{48CBA8E4-A805-3B49-A97F-FC9952606250}"/>
              </a:ext>
            </a:extLst>
          </p:cNvPr>
          <p:cNvPicPr>
            <a:picLocks noChangeAspect="1"/>
          </p:cNvPicPr>
          <p:nvPr/>
        </p:nvPicPr>
        <p:blipFill>
          <a:blip r:embed="rId6">
            <a:biLevel thresh="50000"/>
            <a:extLst>
              <a:ext uri="{28A0092B-C50C-407E-A947-70E740481C1C}">
                <a14:useLocalDpi xmlns:a14="http://schemas.microsoft.com/office/drawing/2010/main" val="0"/>
              </a:ext>
            </a:extLst>
          </a:blip>
          <a:stretch>
            <a:fillRect/>
          </a:stretch>
        </p:blipFill>
        <p:spPr>
          <a:xfrm>
            <a:off x="8407003" y="6457098"/>
            <a:ext cx="512210" cy="307326"/>
          </a:xfrm>
          <a:prstGeom prst="rect">
            <a:avLst/>
          </a:prstGeom>
        </p:spPr>
      </p:pic>
      <p:pic>
        <p:nvPicPr>
          <p:cNvPr id="4" name="Picture 3">
            <a:extLst>
              <a:ext uri="{FF2B5EF4-FFF2-40B4-BE49-F238E27FC236}">
                <a16:creationId xmlns:a16="http://schemas.microsoft.com/office/drawing/2014/main" id="{2FB42634-3CB0-0B4C-8224-263F2B6B6A49}"/>
              </a:ext>
            </a:extLst>
          </p:cNvPr>
          <p:cNvPicPr>
            <a:picLocks noChangeAspect="1"/>
          </p:cNvPicPr>
          <p:nvPr/>
        </p:nvPicPr>
        <p:blipFill>
          <a:blip r:embed="rId7">
            <a:extLst>
              <a:ext uri="{BEBA8EAE-BF5A-486C-A8C5-ECC9F3942E4B}">
                <a14:imgProps xmlns:a14="http://schemas.microsoft.com/office/drawing/2010/main">
                  <a14:imgLayer r:embed="rId8">
                    <a14:imgEffect>
                      <a14:artisticLineDrawing/>
                    </a14:imgEffect>
                  </a14:imgLayer>
                </a14:imgProps>
              </a:ext>
            </a:extLst>
          </a:blip>
          <a:stretch>
            <a:fillRect/>
          </a:stretch>
        </p:blipFill>
        <p:spPr>
          <a:xfrm>
            <a:off x="3787775" y="1433351"/>
            <a:ext cx="1701800" cy="876300"/>
          </a:xfrm>
          <a:prstGeom prst="rect">
            <a:avLst/>
          </a:prstGeom>
        </p:spPr>
      </p:pic>
      <p:sp>
        <p:nvSpPr>
          <p:cNvPr id="21" name="TextBox 20">
            <a:extLst>
              <a:ext uri="{FF2B5EF4-FFF2-40B4-BE49-F238E27FC236}">
                <a16:creationId xmlns:a16="http://schemas.microsoft.com/office/drawing/2014/main" id="{61004788-3C1E-C849-845E-90DF2F697C01}"/>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SRDP-11</a:t>
            </a:r>
          </a:p>
        </p:txBody>
      </p:sp>
    </p:spTree>
    <p:extLst>
      <p:ext uri="{BB962C8B-B14F-4D97-AF65-F5344CB8AC3E}">
        <p14:creationId xmlns:p14="http://schemas.microsoft.com/office/powerpoint/2010/main" val="388930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theme/theme1.xml><?xml version="1.0" encoding="utf-8"?>
<a:theme xmlns:a="http://schemas.openxmlformats.org/drawingml/2006/main" name="AUIBoard_Oct2015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Gill Sans MT" panose="020B0502020104020203" pitchFamily="34" charset="0"/>
          </a:defRPr>
        </a:defPPr>
      </a:lstStyle>
    </a:txDef>
  </a:objectDefaults>
  <a:extraClrSchemeLst/>
  <a:extLst>
    <a:ext uri="{05A4C25C-085E-4340-85A3-A5531E510DB2}">
      <thm15:themeFamily xmlns:thm15="http://schemas.microsoft.com/office/thememl/2012/main" name="AUIBoard_Mar2018_NRAO_XXX_v2.potx" id="{324494FB-275A-423C-8639-77BC87B79CEF}" vid="{F6B013C2-7053-44F9-B39F-D8CB9CA864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AUIBoard_Mar2018_NRAO_XXX_v2</Template>
  <TotalTime>3683</TotalTime>
  <Words>944</Words>
  <Application>Microsoft Macintosh PowerPoint</Application>
  <PresentationFormat>On-screen Show (4:3)</PresentationFormat>
  <Paragraphs>208</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Gill Sans</vt:lpstr>
      <vt:lpstr>Gill Sans Light</vt:lpstr>
      <vt:lpstr>Gill Sans MT</vt:lpstr>
      <vt:lpstr>Lucida Handwriting</vt:lpstr>
      <vt:lpstr>AUIBoard_Oct2015_template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NRAO</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Tony Beasley</dc:creator>
  <cp:lastModifiedBy>Jeff Kern</cp:lastModifiedBy>
  <cp:revision>72</cp:revision>
  <cp:lastPrinted>2014-03-06T23:03:21Z</cp:lastPrinted>
  <dcterms:created xsi:type="dcterms:W3CDTF">2018-03-14T19:38:53Z</dcterms:created>
  <dcterms:modified xsi:type="dcterms:W3CDTF">2018-05-09T20:53:45Z</dcterms:modified>
</cp:coreProperties>
</file>