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71" r:id="rId3"/>
    <p:sldId id="272" r:id="rId4"/>
    <p:sldId id="273" r:id="rId5"/>
    <p:sldId id="274" r:id="rId6"/>
    <p:sldId id="275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2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088"/>
    <a:srgbClr val="3366CC"/>
    <a:srgbClr val="062458"/>
    <a:srgbClr val="052058"/>
    <a:srgbClr val="11264C"/>
    <a:srgbClr val="64A3F9"/>
    <a:srgbClr val="558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26" autoAdjust="0"/>
  </p:normalViewPr>
  <p:slideViewPr>
    <p:cSldViewPr snapToGrid="0" snapToObjects="1">
      <p:cViewPr varScale="1">
        <p:scale>
          <a:sx n="90" d="100"/>
          <a:sy n="90" d="100"/>
        </p:scale>
        <p:origin x="942" y="24"/>
      </p:cViewPr>
      <p:guideLst>
        <p:guide orient="horz" pos="416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AF8F9-169D-44DB-85CA-273403A7B9DE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8C562-8B63-4E12-9383-291BCD3F6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0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Her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07BAB3-5E30-2B43-BDAE-7FF5FECEB525}"/>
              </a:ext>
            </a:extLst>
          </p:cNvPr>
          <p:cNvSpPr/>
          <p:nvPr userDrawn="1"/>
        </p:nvSpPr>
        <p:spPr>
          <a:xfrm>
            <a:off x="0" y="0"/>
            <a:ext cx="9144000" cy="5038725"/>
          </a:xfrm>
          <a:prstGeom prst="rect">
            <a:avLst/>
          </a:prstGeom>
          <a:solidFill>
            <a:srgbClr val="07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  <p:sp>
        <p:nvSpPr>
          <p:cNvPr id="11" name="Freeform 10"/>
          <p:cNvSpPr/>
          <p:nvPr userDrawn="1"/>
        </p:nvSpPr>
        <p:spPr>
          <a:xfrm>
            <a:off x="-124504" y="4230440"/>
            <a:ext cx="9393008" cy="2873033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86561 w 9393008"/>
              <a:gd name="connsiteY9" fmla="*/ 838111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741037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838233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38236"/>
              <a:gd name="connsiteX1" fmla="*/ 1921150 w 9393008"/>
              <a:gd name="connsiteY1" fmla="*/ 193410 h 3838236"/>
              <a:gd name="connsiteX2" fmla="*/ 2965534 w 9393008"/>
              <a:gd name="connsiteY2" fmla="*/ 238540 h 3838236"/>
              <a:gd name="connsiteX3" fmla="*/ 3829407 w 9393008"/>
              <a:gd name="connsiteY3" fmla="*/ 199857 h 3838236"/>
              <a:gd name="connsiteX4" fmla="*/ 4583684 w 9393008"/>
              <a:gd name="connsiteY4" fmla="*/ 148281 h 3838236"/>
              <a:gd name="connsiteX5" fmla="*/ 6124473 w 9393008"/>
              <a:gd name="connsiteY5" fmla="*/ 38682 h 3838236"/>
              <a:gd name="connsiteX6" fmla="*/ 7723283 w 9393008"/>
              <a:gd name="connsiteY6" fmla="*/ 0 h 3838236"/>
              <a:gd name="connsiteX7" fmla="*/ 9077114 w 9393008"/>
              <a:gd name="connsiteY7" fmla="*/ 58023 h 3838236"/>
              <a:gd name="connsiteX8" fmla="*/ 9393008 w 9393008"/>
              <a:gd name="connsiteY8" fmla="*/ 90258 h 3838236"/>
              <a:gd name="connsiteX9" fmla="*/ 9354164 w 9393008"/>
              <a:gd name="connsiteY9" fmla="*/ 3838233 h 3838236"/>
              <a:gd name="connsiteX10" fmla="*/ 6640 w 9393008"/>
              <a:gd name="connsiteY10" fmla="*/ 2841511 h 3838236"/>
              <a:gd name="connsiteX11" fmla="*/ 0 w 9393008"/>
              <a:gd name="connsiteY11" fmla="*/ 58023 h 3838236"/>
              <a:gd name="connsiteX0" fmla="*/ 0 w 9393008"/>
              <a:gd name="connsiteY0" fmla="*/ 58023 h 2873033"/>
              <a:gd name="connsiteX1" fmla="*/ 1921150 w 9393008"/>
              <a:gd name="connsiteY1" fmla="*/ 193410 h 2873033"/>
              <a:gd name="connsiteX2" fmla="*/ 2965534 w 9393008"/>
              <a:gd name="connsiteY2" fmla="*/ 238540 h 2873033"/>
              <a:gd name="connsiteX3" fmla="*/ 3829407 w 9393008"/>
              <a:gd name="connsiteY3" fmla="*/ 199857 h 2873033"/>
              <a:gd name="connsiteX4" fmla="*/ 4583684 w 9393008"/>
              <a:gd name="connsiteY4" fmla="*/ 148281 h 2873033"/>
              <a:gd name="connsiteX5" fmla="*/ 6124473 w 9393008"/>
              <a:gd name="connsiteY5" fmla="*/ 38682 h 2873033"/>
              <a:gd name="connsiteX6" fmla="*/ 7723283 w 9393008"/>
              <a:gd name="connsiteY6" fmla="*/ 0 h 2873033"/>
              <a:gd name="connsiteX7" fmla="*/ 9077114 w 9393008"/>
              <a:gd name="connsiteY7" fmla="*/ 58023 h 2873033"/>
              <a:gd name="connsiteX8" fmla="*/ 9393008 w 9393008"/>
              <a:gd name="connsiteY8" fmla="*/ 90258 h 2873033"/>
              <a:gd name="connsiteX9" fmla="*/ 9354164 w 9393008"/>
              <a:gd name="connsiteY9" fmla="*/ 2873033 h 2873033"/>
              <a:gd name="connsiteX10" fmla="*/ 6640 w 9393008"/>
              <a:gd name="connsiteY10" fmla="*/ 2841511 h 2873033"/>
              <a:gd name="connsiteX11" fmla="*/ 0 w 9393008"/>
              <a:gd name="connsiteY11" fmla="*/ 58023 h 287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2873033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54164" y="2873033"/>
                </a:lnTo>
                <a:lnTo>
                  <a:pt x="6640" y="2841511"/>
                </a:lnTo>
                <a:cubicBezTo>
                  <a:pt x="193" y="1579248"/>
                  <a:pt x="6447" y="1320286"/>
                  <a:pt x="0" y="580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Curves_orange_blu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9797"/>
            <a:ext cx="9144000" cy="482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7" name="Picture 16" descr="NRAO_Logo_White.ai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3438" y="5038725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3438" y="5694273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372C50-AD34-6546-A1E8-AA63F7FBA3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25386" t="32159" r="37903" b="32110"/>
          <a:stretch/>
        </p:blipFill>
        <p:spPr>
          <a:xfrm>
            <a:off x="1571481" y="117740"/>
            <a:ext cx="5411210" cy="397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10D48A-BD87-CF4D-8B3B-001594B22A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26828" y="145744"/>
            <a:ext cx="1182211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buNone/>
              <a:defRPr sz="1800">
                <a:latin typeface="Gill Sans MT" panose="020B0502020104020203" pitchFamily="34" charset="0"/>
              </a:defRPr>
            </a:lvl1pPr>
            <a:lvl2pPr algn="r">
              <a:defRPr sz="2200">
                <a:latin typeface="Gill Sans MT" panose="020B0502020104020203" pitchFamily="34" charset="0"/>
              </a:defRPr>
            </a:lvl2pPr>
            <a:lvl3pPr algn="r">
              <a:defRPr sz="2000">
                <a:latin typeface="Gill Sans MT" panose="020B0502020104020203" pitchFamily="34" charset="0"/>
              </a:defRPr>
            </a:lvl3pPr>
            <a:lvl4pPr algn="r">
              <a:defRPr sz="1800">
                <a:latin typeface="Gill Sans MT" panose="020B0502020104020203" pitchFamily="34" charset="0"/>
              </a:defRPr>
            </a:lvl4pPr>
            <a:lvl5pPr algn="r"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SRDP-???</a:t>
            </a:r>
          </a:p>
        </p:txBody>
      </p:sp>
    </p:spTree>
    <p:extLst>
      <p:ext uri="{BB962C8B-B14F-4D97-AF65-F5344CB8AC3E}">
        <p14:creationId xmlns:p14="http://schemas.microsoft.com/office/powerpoint/2010/main" val="333930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38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min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nrao_logo_pm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352" y="346326"/>
            <a:ext cx="2612566" cy="33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2245055" y="3908877"/>
            <a:ext cx="4217159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  <a:cs typeface="Gill Sans" charset="0"/>
              </a:rPr>
              <a:t>science.nrao.edu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public.nrao.edu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 ngvla.nrao.edu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91234" y="5003006"/>
            <a:ext cx="792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>
                <a:latin typeface="Gill Sans MT" charset="0"/>
                <a:cs typeface="Gill Sans" charset="0"/>
              </a:rPr>
              <a:t>The National Radio Astronomy Observatory is a facility of the National Science Foundation</a:t>
            </a:r>
            <a:br>
              <a:rPr lang="en-US" sz="1400" b="1" i="1" dirty="0">
                <a:latin typeface="Gill Sans MT" charset="0"/>
                <a:cs typeface="Gill Sans" charset="0"/>
              </a:rPr>
            </a:br>
            <a:r>
              <a:rPr lang="en-US" sz="1400" b="1" i="1" dirty="0">
                <a:latin typeface="Gill Sans MT" charset="0"/>
                <a:cs typeface="Gill Sans" charset="0"/>
              </a:rPr>
              <a:t>operated under cooperative agreement by Associated Universities, Inc.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55AA-1BD5-446E-819C-59471BEAD13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3DFE-369F-42A8-95CC-0615539CF6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80001" y="6113419"/>
            <a:ext cx="9350520" cy="838111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838111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86561" y="838111"/>
                </a:lnTo>
                <a:lnTo>
                  <a:pt x="19340" y="818770"/>
                </a:lnTo>
                <a:lnTo>
                  <a:pt x="0" y="5802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2" name="Picture 11" descr="Curves_orange_blue.png"/>
          <p:cNvPicPr>
            <a:picLocks noChangeAspect="1"/>
          </p:cNvPicPr>
          <p:nvPr/>
        </p:nvPicPr>
        <p:blipFill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031"/>
            <a:ext cx="9144000" cy="482203"/>
          </a:xfrm>
          <a:prstGeom prst="rect">
            <a:avLst/>
          </a:prstGeom>
        </p:spPr>
      </p:pic>
      <p:pic>
        <p:nvPicPr>
          <p:cNvPr id="14" name="Picture 13" descr="NRAO_Logo_White.ai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1671" y="6510864"/>
            <a:ext cx="3769084" cy="21744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372DE0E-017C-6047-AB40-14FA8E408B1F}" type="slidenum">
              <a:rPr lang="en-US" sz="1200" smtClean="0">
                <a:solidFill>
                  <a:schemeClr val="bg1"/>
                </a:solidFill>
                <a:latin typeface="Gill Sans Light"/>
                <a:cs typeface="Gill Sans Light"/>
              </a:rPr>
              <a:pPr algn="l"/>
              <a:t>‹#›</a:t>
            </a:fld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6" name="Footer Placeholder 1"/>
          <p:cNvSpPr txBox="1">
            <a:spLocks/>
          </p:cNvSpPr>
          <p:nvPr/>
        </p:nvSpPr>
        <p:spPr>
          <a:xfrm>
            <a:off x="1733266" y="6405805"/>
            <a:ext cx="5199797" cy="3822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SRDP </a:t>
            </a:r>
            <a:r>
              <a:rPr lang="en-US" sz="1400" b="1" dirty="0" err="1">
                <a:solidFill>
                  <a:prstClr val="white"/>
                </a:solidFill>
                <a:latin typeface="Gill Sans MT" panose="020B0502020104020203" pitchFamily="34" charset="0"/>
              </a:rPr>
              <a:t>CoDR</a:t>
            </a:r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- May 10-11, 2018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-new.nrao.edu/" TargetMode="External"/><Relationship Id="rId2" Type="http://schemas.openxmlformats.org/officeDocument/2006/relationships/hyperlink" Target="https://archive-new.nrao.edu/VlassMng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.nrao.edu/computing/guide/cluster-processing/appendix/available-hardware-resourc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SRDP Architecture RIDs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Rafael </a:t>
            </a:r>
            <a:r>
              <a:rPr lang="en-US" dirty="0" err="1"/>
              <a:t>Hiriart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5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4D4480-E804-4F32-A04E-2F313E552F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Interface diagrams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C81FF-6C3E-4143-9E83-B026AFAB24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SRDP-9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2E8F6-0E59-4443-A36D-0FCF884A3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426" y="759168"/>
            <a:ext cx="7103563" cy="564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45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36610D-39B6-4C82-AB67-DC8AFBC215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End-to-end project flow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BD8E5-481D-4D22-B6EA-9419670818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SRDP-54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19A0B2-36EE-4B0E-A781-1819748FC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918" y="622944"/>
            <a:ext cx="6308164" cy="577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1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D601C3-0DD2-4B41-A355-9192344A3C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Have there been prototyping efforts?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14BD5-1218-4CA9-B792-227BF56515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829340"/>
            <a:ext cx="8636000" cy="5062866"/>
          </a:xfrm>
        </p:spPr>
        <p:txBody>
          <a:bodyPr/>
          <a:lstStyle/>
          <a:p>
            <a:r>
              <a:rPr lang="en-US" dirty="0"/>
              <a:t>The standard calibration and imaging pipelines for ALMA and VLA.</a:t>
            </a:r>
          </a:p>
          <a:p>
            <a:r>
              <a:rPr lang="en-US" dirty="0"/>
              <a:t>The VLA Sky Survey management system </a:t>
            </a:r>
            <a:r>
              <a:rPr lang="en-US" dirty="0">
                <a:hlinkClick r:id="rId2"/>
              </a:rPr>
              <a:t>(https://archive-new.nrao.edu/VlassMngr)</a:t>
            </a:r>
            <a:r>
              <a:rPr lang="en-US" dirty="0"/>
              <a:t>.</a:t>
            </a:r>
          </a:p>
          <a:p>
            <a:r>
              <a:rPr lang="en-US" dirty="0"/>
              <a:t>The NRAO Archive Access Tool </a:t>
            </a:r>
            <a:r>
              <a:rPr lang="en-US" dirty="0">
                <a:hlinkClick r:id="rId3"/>
              </a:rPr>
              <a:t>(https://archive-new.nrao.edu)</a:t>
            </a:r>
            <a:r>
              <a:rPr lang="en-US" dirty="0"/>
              <a:t>.</a:t>
            </a:r>
          </a:p>
          <a:p>
            <a:r>
              <a:rPr lang="en-US" dirty="0"/>
              <a:t>The execution of the pipelines in AWS and XSEDE has also been prototyped.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F4DB1-7370-4472-AA93-83AB2B232D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SRDP-35</a:t>
            </a:r>
          </a:p>
        </p:txBody>
      </p:sp>
    </p:spTree>
    <p:extLst>
      <p:ext uri="{BB962C8B-B14F-4D97-AF65-F5344CB8AC3E}">
        <p14:creationId xmlns:p14="http://schemas.microsoft.com/office/powerpoint/2010/main" val="4260155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BB2B5-C29A-4029-A1CB-5674FCF400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Hardware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FF485-BEA8-47AD-8303-877D72D490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Agreed, we need to develop an operations plan for AWS/XSEDE executions. It will be developed during the corresponding “rolled wave”. Allocation example: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90189-7226-4F1B-9717-B63CFACE31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SRDP-47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7EB34B-9CA8-4722-AE44-75FE749DD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664" y="1876763"/>
            <a:ext cx="6033088" cy="401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84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EA21BB-C83B-4CC0-A912-FA8244CD7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Information on processing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21782-A613-4753-B3A8-31A1204C2F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Expected products and sizes</a:t>
            </a:r>
          </a:p>
          <a:p>
            <a:pPr lvl="1"/>
            <a:r>
              <a:rPr lang="en-US" sz="2000" dirty="0"/>
              <a:t>Calibration products are relatively small (0.1-1 </a:t>
            </a:r>
            <a:r>
              <a:rPr lang="en-US" sz="2000" dirty="0" err="1"/>
              <a:t>GBytes</a:t>
            </a:r>
            <a:r>
              <a:rPr lang="en-US" sz="2000" dirty="0"/>
              <a:t>).</a:t>
            </a:r>
          </a:p>
          <a:p>
            <a:pPr lvl="1"/>
            <a:r>
              <a:rPr lang="en-US" sz="2000" dirty="0"/>
              <a:t>Anticipating image volume flow equivalent to raw data (EVLA: 600 </a:t>
            </a:r>
            <a:r>
              <a:rPr lang="en-US" sz="2000" dirty="0" err="1"/>
              <a:t>TBytes</a:t>
            </a:r>
            <a:r>
              <a:rPr lang="en-US" sz="2000" dirty="0"/>
              <a:t>/year, ALMA: 300 </a:t>
            </a:r>
            <a:r>
              <a:rPr lang="en-US" sz="2000" dirty="0" err="1"/>
              <a:t>TBytes</a:t>
            </a:r>
            <a:r>
              <a:rPr lang="en-US" sz="2000" dirty="0"/>
              <a:t>/year), assuming a limit in full spectral resolution cubes.</a:t>
            </a:r>
          </a:p>
          <a:p>
            <a:r>
              <a:rPr lang="en-US" sz="2000" dirty="0"/>
              <a:t>Expected processing times</a:t>
            </a:r>
          </a:p>
          <a:p>
            <a:pPr lvl="1"/>
            <a:r>
              <a:rPr lang="en-US" sz="2000" dirty="0"/>
              <a:t>We don’t have specific target defined.</a:t>
            </a:r>
          </a:p>
          <a:p>
            <a:pPr lvl="1"/>
            <a:r>
              <a:rPr lang="en-US" sz="2000" dirty="0"/>
              <a:t>Need to balance the latency of producing one image (via parallelization) vs the throughput of processing full set of images (via concurrency).</a:t>
            </a:r>
          </a:p>
          <a:p>
            <a:pPr lvl="1"/>
            <a:r>
              <a:rPr lang="en-US" sz="2000" dirty="0"/>
              <a:t>Balance strategies so imaging takes less than 1 week.</a:t>
            </a:r>
          </a:p>
          <a:p>
            <a:pPr lvl="1"/>
            <a:r>
              <a:rPr lang="en-US" sz="2000" dirty="0"/>
              <a:t>Parallelization may be unnecessary if a dataset can be imaged in 2-3 days.</a:t>
            </a:r>
          </a:p>
          <a:p>
            <a:r>
              <a:rPr lang="en-US" sz="2000" dirty="0"/>
              <a:t>Available computing/storage resources</a:t>
            </a:r>
          </a:p>
          <a:p>
            <a:pPr lvl="1"/>
            <a:r>
              <a:rPr lang="en-US" sz="2000" dirty="0"/>
              <a:t>Table available </a:t>
            </a:r>
            <a:r>
              <a:rPr lang="en-US" sz="2000" dirty="0">
                <a:hlinkClick r:id="rId2"/>
              </a:rPr>
              <a:t>here</a:t>
            </a:r>
            <a:r>
              <a:rPr lang="en-US" sz="2000" dirty="0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F53DD9-EE00-4D79-8DE0-D5F0979F09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SRDP-48</a:t>
            </a:r>
          </a:p>
        </p:txBody>
      </p:sp>
    </p:spTree>
    <p:extLst>
      <p:ext uri="{BB962C8B-B14F-4D97-AF65-F5344CB8AC3E}">
        <p14:creationId xmlns:p14="http://schemas.microsoft.com/office/powerpoint/2010/main" val="2377411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250680"/>
      </p:ext>
    </p:extLst>
  </p:cSld>
  <p:clrMapOvr>
    <a:masterClrMapping/>
  </p:clrMapOvr>
</p:sld>
</file>

<file path=ppt/theme/theme1.xml><?xml version="1.0" encoding="utf-8"?>
<a:theme xmlns:a="http://schemas.openxmlformats.org/drawingml/2006/main" name="AUIBoard_Oct201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Gill Sans MT" panose="020B05020201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UIUC_May18_XXXX_v1-1" id="{9DD35772-F1D1-1A4C-A941-11C63FC74826}" vid="{C98B1350-D412-8041-AE22-DC46F74A61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SRDPCoDR_May10_Arch</Template>
  <TotalTime>416</TotalTime>
  <Words>225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</vt:lpstr>
      <vt:lpstr>Gill Sans Light</vt:lpstr>
      <vt:lpstr>Gill Sans MT</vt:lpstr>
      <vt:lpstr>AUIBoard_Oct2015_template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NRAO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rhiriart</dc:creator>
  <cp:lastModifiedBy>rhiriart</cp:lastModifiedBy>
  <cp:revision>14</cp:revision>
  <cp:lastPrinted>2014-03-06T23:03:21Z</cp:lastPrinted>
  <dcterms:created xsi:type="dcterms:W3CDTF">2018-05-09T14:15:27Z</dcterms:created>
  <dcterms:modified xsi:type="dcterms:W3CDTF">2018-05-09T21:12:24Z</dcterms:modified>
</cp:coreProperties>
</file>