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6BEEE-24F9-AD45-8436-BAC1426F639C}" type="datetimeFigureOut">
              <a:rPr lang="en-US" smtClean="0"/>
              <a:t>2/7/24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537C7-05E2-BE42-9419-A218C4ED24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87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7537C7-05E2-BE42-9419-A218C4ED24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83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7A94-918B-155A-0BD8-DE224F81AD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8B258C-4DDD-8CC8-0D21-24CF918D10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787A9-C0BB-3CC7-882A-B28C8E61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42EFF-1B5C-4336-22F3-EACC642F2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9EC46-F550-65CA-A6C2-7748E7AEC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7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9C8A6-5871-EE8B-DC7F-B34AF53BE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F50F8E-1326-145B-C9FE-84B128C31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46C38-97ED-E2F0-8ECB-9803280C9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088A5-6BA8-FDBE-3217-3EE058E27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43EA5-7AC7-899E-DD4C-B69D00225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7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B0DCE8-D746-83A1-1EEC-A7A3340339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171737-F22B-E761-D347-005A3A378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9A8E0-8C69-DF32-0E87-E41DF348C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CC27E-DD32-25AF-0C0C-533B2285A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C2A5-6F1D-A3F8-331A-C9CFE4DF8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39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79520-7DD7-D1FB-B448-A87224D96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EE805-BB7E-2523-70B3-008368442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85424-25FF-B144-2134-C360A430D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D1AD6-BD23-525F-B111-8C78417F5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076B3-EBFE-C79A-3D05-02D9D88D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6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85A74-727B-223F-BFFF-B13862803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19C6BB-F82F-B309-B011-7C6960D45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D81DE-0717-4EFB-BD4B-228CC0E5E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6C04D-05B7-F8C1-4CDA-0FD00FFD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BC9B1-9257-F8D7-CC17-B4750E2DC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0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7A117-3539-1469-B00A-2CACE289B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B2A52-B87E-E4A0-65E5-E1F01D11A6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7DEADF-5523-378A-F279-EA442E250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697643-AEA6-AD8C-32EF-2C736F50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209617-0704-8BE4-67EB-5AA879932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535B22-507B-3EFB-D2C5-A9E27E3F9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14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5F7B3-9EF3-8B3D-B074-BE61279F0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DF231-3795-F924-C62E-89519F58C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806552-F220-5F85-E941-6655C22B53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F8EC22-A0DE-72E0-B7E9-4E82ABF70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E48986-F4AE-6687-0AF1-42438395C2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290B2F-27E3-7C69-F358-BB040FDBC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3E6227-7B4B-16D0-0C04-4B31D2F49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49A213-743F-A03E-E8D6-1440032BB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2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23BCC-4041-A61F-8096-E18AE96C9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7EE748-64A5-651F-D2E6-14E17FCD1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3F0501-17AA-89B8-1AD0-F1FFE77C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C375EE-3EBA-6CF9-4C02-0ECE53FC9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B92F-93F1-5DAD-8FFE-9EE2027D1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858EF8-A252-CB5D-5621-2A32E566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2420C-6C15-1457-4F79-03E1905BD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47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05882-6B5F-FE3A-5772-499E3C62D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3530F-CEFD-78A6-3101-569337A19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DEB6D-FBA0-4F7A-502B-6EA823C41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1B3F3E-A78F-C07D-77D9-9B5C421B8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5E4BD4-60AD-DA01-1E62-392AA8E6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12D450-2640-7BB4-9505-B700D403E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95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93A8E-6163-7EF4-76F5-53AEAD370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6CBD9D-F6C8-9959-87A8-D4CAD004EC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C9E04-0D29-7278-4AFB-C34BA7335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DF2FF1-1955-2E8D-955C-C45E1885E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9AA930-2BF5-92C3-01F6-61E08C02C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ED92AB-9A13-FC37-1FC1-D0DFA6AE5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16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1EDFDD-0D3D-D0A4-4E51-5FFAC4B76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0ACE7-68B3-A9DF-A92E-F23C9E410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60E5E-E0C5-A755-96C8-9BC1FA0E69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ED1C-072D-8C4E-9987-0FB44ED825F4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16DCB-F342-FECC-9955-F254ED6389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BE3E3-FFDB-4F71-2F0C-288FBD4A9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6EE9C-8E73-884A-9642-75051D0D2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0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07341-25C1-320B-AA80-65C13AA4E7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VLASS products summary and short-term schedule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293E24-A60D-E7A1-A81A-31BE542101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42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D83A9-E8E2-D287-4F11-112E844BC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27D18-C0FF-D6DD-D26E-BB25831CD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NRAO: Basic data products</a:t>
            </a:r>
          </a:p>
          <a:p>
            <a:pPr lvl="1"/>
            <a:r>
              <a:rPr lang="en-US" dirty="0"/>
              <a:t>Calibrations</a:t>
            </a:r>
          </a:p>
          <a:p>
            <a:pPr lvl="1"/>
            <a:r>
              <a:rPr lang="en-US" dirty="0"/>
              <a:t>QL images</a:t>
            </a:r>
          </a:p>
          <a:p>
            <a:pPr lvl="1"/>
            <a:r>
              <a:rPr lang="en-US" dirty="0"/>
              <a:t>SE continuum images and component list (1 set per epoch)</a:t>
            </a:r>
          </a:p>
          <a:p>
            <a:pPr lvl="1"/>
            <a:r>
              <a:rPr lang="en-US" dirty="0"/>
              <a:t>SE Stokes I, Q, U coarse (128 MHz channel, 12-16 channels depending on RFI) cubes (1 set per epoch)</a:t>
            </a:r>
          </a:p>
          <a:p>
            <a:pPr lvl="1"/>
            <a:r>
              <a:rPr lang="en-US" dirty="0"/>
              <a:t>Combined continuum, coarse cubes [fine cubes (8MHz channels) – on demand?]</a:t>
            </a:r>
          </a:p>
          <a:p>
            <a:r>
              <a:rPr lang="en-US" dirty="0"/>
              <a:t>Outside groups (CIRADA): extended data products &amp; services</a:t>
            </a:r>
          </a:p>
          <a:p>
            <a:pPr lvl="1"/>
            <a:r>
              <a:rPr lang="en-US" dirty="0"/>
              <a:t>Source catalogs (combining components, candidate host IDs) for QL and SE.</a:t>
            </a:r>
          </a:p>
          <a:p>
            <a:pPr lvl="1"/>
            <a:r>
              <a:rPr lang="en-US" dirty="0"/>
              <a:t>Cutout server</a:t>
            </a:r>
          </a:p>
          <a:p>
            <a:pPr lvl="1"/>
            <a:r>
              <a:rPr lang="en-US" dirty="0"/>
              <a:t>Polarization RM analysis products</a:t>
            </a:r>
          </a:p>
          <a:p>
            <a:pPr lvl="1"/>
            <a:r>
              <a:rPr lang="en-US" dirty="0"/>
              <a:t>Transient </a:t>
            </a:r>
            <a:r>
              <a:rPr lang="en-US" dirty="0" err="1"/>
              <a:t>marshall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11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2AAB7-1800-64F3-6C51-D737DF282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resources per product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BABCA-FEEF-ACDF-5BAC-E8B8E013D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QL calibration and imaging can easily be handled by NRAO clusters.</a:t>
            </a:r>
          </a:p>
          <a:p>
            <a:r>
              <a:rPr lang="en-US" dirty="0"/>
              <a:t>For SE continuum, two types of processing due to need for w-term corrections for low elevation (&lt;~45 deg) images (~half the sky).</a:t>
            </a:r>
          </a:p>
          <a:p>
            <a:pPr lvl="1"/>
            <a:r>
              <a:rPr lang="en-US" dirty="0"/>
              <a:t>Mosaic gridder – “easy” – run time ~6d  on one CPU core, 64 GB RAM, 130GB disk/SSD, can run 12 jobs/node.</a:t>
            </a:r>
          </a:p>
          <a:p>
            <a:pPr lvl="1"/>
            <a:r>
              <a:rPr lang="en-US" dirty="0"/>
              <a:t>AW-project – “hard” – run time ~4d, one CPU core, one GPU (L4), 9GB GPU memory, ~64 GB RAM, 130GB disk/SSD. </a:t>
            </a:r>
            <a:r>
              <a:rPr lang="en-US" b="1" dirty="0">
                <a:solidFill>
                  <a:srgbClr val="FF0000"/>
                </a:solidFill>
              </a:rPr>
              <a:t>Or</a:t>
            </a:r>
            <a:r>
              <a:rPr lang="en-US" dirty="0"/>
              <a:t> 12 cores CPU, ~8d runtime. (all to be confirmed). Only 2 jobs per node of either type at NRAO.</a:t>
            </a:r>
          </a:p>
          <a:p>
            <a:r>
              <a:rPr lang="en-US" dirty="0"/>
              <a:t>SE coarse cubes.</a:t>
            </a:r>
          </a:p>
          <a:p>
            <a:pPr lvl="1"/>
            <a:r>
              <a:rPr lang="en-US" dirty="0"/>
              <a:t>Mosaic gridder, run time ~3d, 4 cores/job, 256 GB RAM, 150GB disk (3 jobs/node at NRAO).</a:t>
            </a:r>
          </a:p>
          <a:p>
            <a:r>
              <a:rPr lang="en-US" dirty="0"/>
              <a:t>CE continuum and cubes – via image combination initially. Visibility combination will need AW-project and ~3x gridding.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5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1A910-48F2-3866-8C73-248782D66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VLASS processing so hard to outsource?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53FD6-41AD-64BE-A3DF-D7BE21118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Jobs run long (several days/weeks). No checkpointing in the pipeline means use of spot markets </a:t>
            </a:r>
            <a:r>
              <a:rPr lang="en-US" dirty="0" err="1"/>
              <a:t>etc</a:t>
            </a:r>
            <a:r>
              <a:rPr lang="en-US" dirty="0"/>
              <a:t> is ineffective.</a:t>
            </a:r>
          </a:p>
          <a:p>
            <a:r>
              <a:rPr lang="en-US" dirty="0"/>
              <a:t>To fully utilize ~24 cores, need ~32-64GB RAM per core.</a:t>
            </a:r>
          </a:p>
          <a:p>
            <a:r>
              <a:rPr lang="en-US" dirty="0"/>
              <a:t>Also need &gt;&gt;1TB of fast storage on each node.</a:t>
            </a:r>
          </a:p>
          <a:p>
            <a:r>
              <a:rPr lang="en-US" dirty="0"/>
              <a:t>NRAO’s NM Tech cluster has 30 24-core nodes with 768GB RAM and 5.8TB storage/node (we also have another 30 similar nodes at NRAO/DSOC that connect to a shared filesystem).</a:t>
            </a:r>
          </a:p>
          <a:p>
            <a:pPr lvl="1"/>
            <a:r>
              <a:rPr lang="en-US" dirty="0"/>
              <a:t>Very hard to match elsewhere in academic or commercial clouds, which tend to have much less memory per core and less attached storage.</a:t>
            </a:r>
          </a:p>
          <a:p>
            <a:pPr lvl="1"/>
            <a:r>
              <a:rPr lang="en-US" dirty="0"/>
              <a:t>We are talking with CHTC (Wisconsin) and others – some products could be feasible, if somewhat inefficient, to run on external clusters.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70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DC0CA-E2AA-1B5B-CCD0-6DD3F69F5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Near-term plan (next 2 </a:t>
            </a:r>
            <a:r>
              <a:rPr lang="en-US" dirty="0" err="1"/>
              <a:t>yr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ED813-AAA5-46A5-39B3-3193979BF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SECI -&gt; ~May 2024 – have </a:t>
            </a:r>
            <a:r>
              <a:rPr lang="en-US" strike="sngStrike" dirty="0"/>
              <a:t>1100</a:t>
            </a:r>
            <a:r>
              <a:rPr lang="en-US" dirty="0"/>
              <a:t> 1300 images available, another </a:t>
            </a:r>
            <a:r>
              <a:rPr lang="en-US" strike="sngStrike" dirty="0"/>
              <a:t>1200 </a:t>
            </a:r>
            <a:r>
              <a:rPr lang="en-US" dirty="0"/>
              <a:t>~1000 awaiting QA</a:t>
            </a:r>
          </a:p>
          <a:p>
            <a:pPr lvl="1"/>
            <a:r>
              <a:rPr lang="en-US" dirty="0"/>
              <a:t>Will run many more once new diskspace (on order) is installed in Socorro.</a:t>
            </a:r>
          </a:p>
          <a:p>
            <a:pPr lvl="1"/>
            <a:r>
              <a:rPr lang="en-US" dirty="0"/>
              <a:t>~6000 deg</a:t>
            </a:r>
            <a:r>
              <a:rPr lang="en-US" baseline="30000" dirty="0"/>
              <a:t>2 </a:t>
            </a:r>
            <a:r>
              <a:rPr lang="en-US" dirty="0"/>
              <a:t>remaining of 2.1 with the mosaic gridder, should hit ~2000 deg</a:t>
            </a:r>
            <a:r>
              <a:rPr lang="en-US" baseline="30000" dirty="0"/>
              <a:t>2 </a:t>
            </a:r>
            <a:r>
              <a:rPr lang="en-US" dirty="0"/>
              <a:t>/month.</a:t>
            </a:r>
          </a:p>
          <a:p>
            <a:pPr lvl="1"/>
            <a:r>
              <a:rPr lang="en-US" dirty="0"/>
              <a:t>Pause (mostly) during 3.2 QL (May 8</a:t>
            </a:r>
            <a:r>
              <a:rPr lang="en-US" baseline="30000" dirty="0"/>
              <a:t>th</a:t>
            </a:r>
            <a:r>
              <a:rPr lang="en-US" dirty="0"/>
              <a:t> - Oct).</a:t>
            </a:r>
          </a:p>
          <a:p>
            <a:r>
              <a:rPr lang="en-US" dirty="0"/>
              <a:t>Polarization cubes</a:t>
            </a:r>
          </a:p>
          <a:p>
            <a:pPr lvl="1"/>
            <a:r>
              <a:rPr lang="en-US" dirty="0"/>
              <a:t>Pipeline improvements in place, validation completing.</a:t>
            </a:r>
          </a:p>
          <a:p>
            <a:pPr lvl="1"/>
            <a:r>
              <a:rPr lang="en-US" dirty="0"/>
              <a:t>Need to work on QA process.</a:t>
            </a:r>
          </a:p>
          <a:p>
            <a:pPr lvl="1"/>
            <a:r>
              <a:rPr lang="en-US" dirty="0"/>
              <a:t>Most likely will wait until after 3.2 (so fall/winter 2024) and focus on data run through the mosaic gridder 2.1 SECI (need the SECI self-</a:t>
            </a:r>
            <a:r>
              <a:rPr lang="en-US" dirty="0" err="1"/>
              <a:t>cal</a:t>
            </a:r>
            <a:r>
              <a:rPr lang="en-US" dirty="0"/>
              <a:t> solutions).</a:t>
            </a:r>
          </a:p>
          <a:p>
            <a:r>
              <a:rPr lang="en-US" dirty="0"/>
              <a:t>High performance (GPU) gridder needed for rest of 2.1, in test now, expect move to pipeline in Fall 2024. However, ~&lt;30 GPUs available then, will restrict us to only ~200 images/month.</a:t>
            </a:r>
          </a:p>
          <a:p>
            <a:pPr lvl="1"/>
            <a:r>
              <a:rPr lang="en-US" dirty="0"/>
              <a:t>Probably means focus on 2.1 cubes based on mosaic SECI  (~ 1000/month) and 2.2 mosaic gridder SECI (~1000/month) in 2025.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5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0E042-AE4A-5290-0902-6C800FFE0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Long-term</a:t>
            </a:r>
          </a:p>
        </p:txBody>
      </p:sp>
      <p:pic>
        <p:nvPicPr>
          <p:cNvPr id="5" name="Content Placeholder 4" descr="A chart with numbers and a few squares&#10;&#10;Description automatically generated with medium confidence">
            <a:extLst>
              <a:ext uri="{FF2B5EF4-FFF2-40B4-BE49-F238E27FC236}">
                <a16:creationId xmlns:a16="http://schemas.microsoft.com/office/drawing/2014/main" id="{98F0336D-CBF1-5547-4ECB-D6F3267C2F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11944"/>
          <a:stretch/>
        </p:blipFill>
        <p:spPr>
          <a:xfrm>
            <a:off x="1096217" y="1318189"/>
            <a:ext cx="10257583" cy="45720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D1BBF8-2B87-126C-0214-F99B40356B75}"/>
              </a:ext>
            </a:extLst>
          </p:cNvPr>
          <p:cNvSpPr txBox="1"/>
          <p:nvPr/>
        </p:nvSpPr>
        <p:spPr>
          <a:xfrm>
            <a:off x="1250393" y="6070992"/>
            <a:ext cx="10103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Epoch 4, if approved, results in ~ 1 year bump out from ~2027/8, switches E1 SE to E4 SE (E1 SE descoped).</a:t>
            </a:r>
          </a:p>
          <a:p>
            <a:r>
              <a:rPr lang="en-US" dirty="0"/>
              <a:t>Fine cubes will be from on-demand processing.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39820B-B9B9-0850-A4EF-DE248F76D1D1}"/>
              </a:ext>
            </a:extLst>
          </p:cNvPr>
          <p:cNvSpPr txBox="1"/>
          <p:nvPr/>
        </p:nvSpPr>
        <p:spPr>
          <a:xfrm>
            <a:off x="9770673" y="5211149"/>
            <a:ext cx="676609" cy="76944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 dirty="0"/>
              <a:t>Fine cube </a:t>
            </a:r>
            <a:r>
              <a:rPr lang="en-US" sz="1100" dirty="0" err="1"/>
              <a:t>implemnetation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02466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2454C-670A-26A2-101F-CBF39F6D0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Long-term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53E65-7204-BA2A-EA7D-64463BBAF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Expect more GPU availability, both for us (via RADIAL) and from other academic/commercial clusters over next ~10yrs.</a:t>
            </a:r>
          </a:p>
          <a:p>
            <a:r>
              <a:rPr lang="en-US" dirty="0"/>
              <a:t>Will investigate different imaging algorithms that use machine learning for deconvolution (e.g. POLISH). </a:t>
            </a:r>
          </a:p>
          <a:p>
            <a:pPr lvl="1"/>
            <a:r>
              <a:rPr lang="en-US" dirty="0"/>
              <a:t>Speculative – quantitative reliability of these algorithms unclear, have only been tested on simulations or very limited observational datasets.</a:t>
            </a:r>
          </a:p>
          <a:p>
            <a:pPr lvl="1"/>
            <a:r>
              <a:rPr lang="en-US" dirty="0"/>
              <a:t>Will need to be able to deal with wideband data (via multiple channels?) for spectral indices. </a:t>
            </a:r>
            <a:r>
              <a:rPr lang="en-US"/>
              <a:t>Ideally Stokes IQU too.</a:t>
            </a:r>
            <a:endParaRPr lang="en-US" dirty="0"/>
          </a:p>
          <a:p>
            <a:pPr lvl="1"/>
            <a:r>
              <a:rPr lang="en-US" dirty="0"/>
              <a:t>If they work, could reduce the computing needs for AW-project by ~x10.</a:t>
            </a:r>
          </a:p>
          <a:p>
            <a:pPr lvl="1"/>
            <a:r>
              <a:rPr lang="en-US" dirty="0"/>
              <a:t>Help welcome!!!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41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12539</TotalTime>
  <Words>775</Words>
  <Application>Microsoft Macintosh PowerPoint</Application>
  <PresentationFormat>Widescreen</PresentationFormat>
  <Paragraphs>51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VLASS products summary and short-term schedule</vt:lpstr>
      <vt:lpstr>Types of products</vt:lpstr>
      <vt:lpstr>Computing resources per product</vt:lpstr>
      <vt:lpstr>Why is VLASS processing so hard to outsource?</vt:lpstr>
      <vt:lpstr>Near-term plan (next 2 yr)</vt:lpstr>
      <vt:lpstr>Long-term</vt:lpstr>
      <vt:lpstr>Long-term improvements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VLASS products short-term schedule</dc:title>
  <dc:creator>Mark David Lacy</dc:creator>
  <cp:lastModifiedBy>Mark David Lacy</cp:lastModifiedBy>
  <cp:revision>35</cp:revision>
  <dcterms:created xsi:type="dcterms:W3CDTF">2024-02-02T21:11:04Z</dcterms:created>
  <dcterms:modified xsi:type="dcterms:W3CDTF">2024-02-11T14:10:54Z</dcterms:modified>
</cp:coreProperties>
</file>